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notesMasterIdLst>
    <p:notesMasterId r:id="rId140"/>
  </p:notesMasterIdLst>
  <p:sldIdLst>
    <p:sldId id="362" r:id="rId2"/>
    <p:sldId id="363" r:id="rId3"/>
    <p:sldId id="364" r:id="rId4"/>
    <p:sldId id="360" r:id="rId5"/>
    <p:sldId id="292" r:id="rId6"/>
    <p:sldId id="359" r:id="rId7"/>
    <p:sldId id="257" r:id="rId8"/>
    <p:sldId id="291" r:id="rId9"/>
    <p:sldId id="596" r:id="rId10"/>
    <p:sldId id="356" r:id="rId11"/>
    <p:sldId id="361" r:id="rId12"/>
    <p:sldId id="293" r:id="rId13"/>
    <p:sldId id="287" r:id="rId14"/>
    <p:sldId id="300" r:id="rId15"/>
    <p:sldId id="298" r:id="rId16"/>
    <p:sldId id="286" r:id="rId17"/>
    <p:sldId id="297" r:id="rId18"/>
    <p:sldId id="296" r:id="rId19"/>
    <p:sldId id="285" r:id="rId20"/>
    <p:sldId id="442" r:id="rId21"/>
    <p:sldId id="441" r:id="rId22"/>
    <p:sldId id="440" r:id="rId23"/>
    <p:sldId id="439" r:id="rId24"/>
    <p:sldId id="437" r:id="rId25"/>
    <p:sldId id="436" r:id="rId26"/>
    <p:sldId id="435" r:id="rId27"/>
    <p:sldId id="434" r:id="rId28"/>
    <p:sldId id="433" r:id="rId29"/>
    <p:sldId id="432" r:id="rId30"/>
    <p:sldId id="431" r:id="rId31"/>
    <p:sldId id="430" r:id="rId32"/>
    <p:sldId id="428" r:id="rId33"/>
    <p:sldId id="581" r:id="rId34"/>
    <p:sldId id="427" r:id="rId35"/>
    <p:sldId id="424" r:id="rId36"/>
    <p:sldId id="582" r:id="rId37"/>
    <p:sldId id="423" r:id="rId38"/>
    <p:sldId id="583" r:id="rId39"/>
    <p:sldId id="422" r:id="rId40"/>
    <p:sldId id="584" r:id="rId41"/>
    <p:sldId id="421" r:id="rId42"/>
    <p:sldId id="585" r:id="rId43"/>
    <p:sldId id="420" r:id="rId44"/>
    <p:sldId id="419" r:id="rId45"/>
    <p:sldId id="586" r:id="rId46"/>
    <p:sldId id="418" r:id="rId47"/>
    <p:sldId id="417" r:id="rId48"/>
    <p:sldId id="587" r:id="rId49"/>
    <p:sldId id="416" r:id="rId50"/>
    <p:sldId id="415" r:id="rId51"/>
    <p:sldId id="414" r:id="rId52"/>
    <p:sldId id="413" r:id="rId53"/>
    <p:sldId id="412" r:id="rId54"/>
    <p:sldId id="411" r:id="rId55"/>
    <p:sldId id="410" r:id="rId56"/>
    <p:sldId id="409" r:id="rId57"/>
    <p:sldId id="588" r:id="rId58"/>
    <p:sldId id="407" r:id="rId59"/>
    <p:sldId id="406" r:id="rId60"/>
    <p:sldId id="405" r:id="rId61"/>
    <p:sldId id="404" r:id="rId62"/>
    <p:sldId id="403" r:id="rId63"/>
    <p:sldId id="399" r:id="rId64"/>
    <p:sldId id="398" r:id="rId65"/>
    <p:sldId id="397" r:id="rId66"/>
    <p:sldId id="396" r:id="rId67"/>
    <p:sldId id="395" r:id="rId68"/>
    <p:sldId id="394" r:id="rId69"/>
    <p:sldId id="393" r:id="rId70"/>
    <p:sldId id="392" r:id="rId71"/>
    <p:sldId id="391" r:id="rId72"/>
    <p:sldId id="390" r:id="rId73"/>
    <p:sldId id="389" r:id="rId74"/>
    <p:sldId id="388" r:id="rId75"/>
    <p:sldId id="384" r:id="rId76"/>
    <p:sldId id="383" r:id="rId77"/>
    <p:sldId id="382" r:id="rId78"/>
    <p:sldId id="589" r:id="rId79"/>
    <p:sldId id="381" r:id="rId80"/>
    <p:sldId id="598" r:id="rId81"/>
    <p:sldId id="380" r:id="rId82"/>
    <p:sldId id="378" r:id="rId83"/>
    <p:sldId id="371" r:id="rId84"/>
    <p:sldId id="370" r:id="rId85"/>
    <p:sldId id="543" r:id="rId86"/>
    <p:sldId id="541" r:id="rId87"/>
    <p:sldId id="597" r:id="rId88"/>
    <p:sldId id="539" r:id="rId89"/>
    <p:sldId id="537" r:id="rId90"/>
    <p:sldId id="590" r:id="rId91"/>
    <p:sldId id="534" r:id="rId92"/>
    <p:sldId id="532" r:id="rId93"/>
    <p:sldId id="591" r:id="rId94"/>
    <p:sldId id="531" r:id="rId95"/>
    <p:sldId id="530" r:id="rId96"/>
    <p:sldId id="529" r:id="rId97"/>
    <p:sldId id="528" r:id="rId98"/>
    <p:sldId id="527" r:id="rId99"/>
    <p:sldId id="526" r:id="rId100"/>
    <p:sldId id="525" r:id="rId101"/>
    <p:sldId id="524" r:id="rId102"/>
    <p:sldId id="522" r:id="rId103"/>
    <p:sldId id="521" r:id="rId104"/>
    <p:sldId id="518" r:id="rId105"/>
    <p:sldId id="516" r:id="rId106"/>
    <p:sldId id="515" r:id="rId107"/>
    <p:sldId id="512" r:id="rId108"/>
    <p:sldId id="514" r:id="rId109"/>
    <p:sldId id="511" r:id="rId110"/>
    <p:sldId id="593" r:id="rId111"/>
    <p:sldId id="506" r:id="rId112"/>
    <p:sldId id="503" r:id="rId113"/>
    <p:sldId id="502" r:id="rId114"/>
    <p:sldId id="484" r:id="rId115"/>
    <p:sldId id="482" r:id="rId116"/>
    <p:sldId id="481" r:id="rId117"/>
    <p:sldId id="479" r:id="rId118"/>
    <p:sldId id="478" r:id="rId119"/>
    <p:sldId id="477" r:id="rId120"/>
    <p:sldId id="476" r:id="rId121"/>
    <p:sldId id="475" r:id="rId122"/>
    <p:sldId id="474" r:id="rId123"/>
    <p:sldId id="473" r:id="rId124"/>
    <p:sldId id="472" r:id="rId125"/>
    <p:sldId id="469" r:id="rId126"/>
    <p:sldId id="579" r:id="rId127"/>
    <p:sldId id="568" r:id="rId128"/>
    <p:sldId id="567" r:id="rId129"/>
    <p:sldId id="580" r:id="rId130"/>
    <p:sldId id="551" r:id="rId131"/>
    <p:sldId id="550" r:id="rId132"/>
    <p:sldId id="545" r:id="rId133"/>
    <p:sldId id="595" r:id="rId134"/>
    <p:sldId id="544" r:id="rId135"/>
    <p:sldId id="468" r:id="rId136"/>
    <p:sldId id="464" r:id="rId137"/>
    <p:sldId id="463" r:id="rId138"/>
    <p:sldId id="365" r:id="rId1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F85D0-7648-4A1B-BC7A-62DEE1EC6AC9}" v="1056" dt="2020-09-26T10:09:32.572"/>
    <p1510:client id="{F6720E70-EE71-49DA-988F-0A339B6EE239}" v="1" dt="2020-11-23T12:01:37.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14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padokyakadin kadın" userId="06930295ac6f27a9" providerId="Windows Live" clId="Web-{B35F85D0-7648-4A1B-BC7A-62DEE1EC6AC9}"/>
    <pc:docChg chg="addSld delSld modSld sldOrd addMainMaster delMainMaster">
      <pc:chgData name="kapadokyakadin kadın" userId="06930295ac6f27a9" providerId="Windows Live" clId="Web-{B35F85D0-7648-4A1B-BC7A-62DEE1EC6AC9}" dt="2020-09-26T10:09:32.572" v="1043"/>
      <pc:docMkLst>
        <pc:docMk/>
      </pc:docMkLst>
      <pc:sldChg chg="addSp delSp modSp mod modClrScheme chgLayout">
        <pc:chgData name="kapadokyakadin kadın" userId="06930295ac6f27a9" providerId="Windows Live" clId="Web-{B35F85D0-7648-4A1B-BC7A-62DEE1EC6AC9}" dt="2020-09-26T09:03:06.177" v="242" actId="14100"/>
        <pc:sldMkLst>
          <pc:docMk/>
          <pc:sldMk cId="0" sldId="256"/>
        </pc:sldMkLst>
        <pc:spChg chg="mod ord">
          <ac:chgData name="kapadokyakadin kadın" userId="06930295ac6f27a9" providerId="Windows Live" clId="Web-{B35F85D0-7648-4A1B-BC7A-62DEE1EC6AC9}" dt="2020-09-26T09:00:59.972" v="192"/>
          <ac:spMkLst>
            <pc:docMk/>
            <pc:sldMk cId="0" sldId="256"/>
            <ac:spMk id="2" creationId="{00000000-0000-0000-0000-000000000000}"/>
          </ac:spMkLst>
        </pc:spChg>
        <pc:spChg chg="mod ord">
          <ac:chgData name="kapadokyakadin kadın" userId="06930295ac6f27a9" providerId="Windows Live" clId="Web-{B35F85D0-7648-4A1B-BC7A-62DEE1EC6AC9}" dt="2020-09-26T09:03:06.177" v="242" actId="14100"/>
          <ac:spMkLst>
            <pc:docMk/>
            <pc:sldMk cId="0" sldId="256"/>
            <ac:spMk id="3" creationId="{00000000-0000-0000-0000-000000000000}"/>
          </ac:spMkLst>
        </pc:spChg>
        <pc:spChg chg="add del">
          <ac:chgData name="kapadokyakadin kadın" userId="06930295ac6f27a9" providerId="Windows Live" clId="Web-{B35F85D0-7648-4A1B-BC7A-62DEE1EC6AC9}" dt="2020-09-26T08:19:38.680" v="72"/>
          <ac:spMkLst>
            <pc:docMk/>
            <pc:sldMk cId="0" sldId="256"/>
            <ac:spMk id="4" creationId="{D91EC81F-FC78-4B1D-9CF2-F161F463253D}"/>
          </ac:spMkLst>
        </pc:spChg>
        <pc:spChg chg="add mod">
          <ac:chgData name="kapadokyakadin kadın" userId="06930295ac6f27a9" providerId="Windows Live" clId="Web-{B35F85D0-7648-4A1B-BC7A-62DEE1EC6AC9}" dt="2020-09-26T09:02:04.176" v="235" actId="20577"/>
          <ac:spMkLst>
            <pc:docMk/>
            <pc:sldMk cId="0" sldId="256"/>
            <ac:spMk id="5" creationId="{0C1979BE-0781-4D61-B156-5022BC00D592}"/>
          </ac:spMkLst>
        </pc:spChg>
      </pc:sldChg>
      <pc:sldChg chg="modSp mod ord modClrScheme chgLayout">
        <pc:chgData name="kapadokyakadin kadın" userId="06930295ac6f27a9" providerId="Windows Live" clId="Web-{B35F85D0-7648-4A1B-BC7A-62DEE1EC6AC9}" dt="2020-09-26T09:49:28.623" v="740" actId="20577"/>
        <pc:sldMkLst>
          <pc:docMk/>
          <pc:sldMk cId="0" sldId="257"/>
        </pc:sldMkLst>
        <pc:spChg chg="mod ord">
          <ac:chgData name="kapadokyakadin kadın" userId="06930295ac6f27a9" providerId="Windows Live" clId="Web-{B35F85D0-7648-4A1B-BC7A-62DEE1EC6AC9}" dt="2020-09-26T09:17:06.858" v="375" actId="20577"/>
          <ac:spMkLst>
            <pc:docMk/>
            <pc:sldMk cId="0" sldId="257"/>
            <ac:spMk id="2" creationId="{00000000-0000-0000-0000-000000000000}"/>
          </ac:spMkLst>
        </pc:spChg>
        <pc:spChg chg="mod ord">
          <ac:chgData name="kapadokyakadin kadın" userId="06930295ac6f27a9" providerId="Windows Live" clId="Web-{B35F85D0-7648-4A1B-BC7A-62DEE1EC6AC9}" dt="2020-09-26T09:49:28.623" v="740" actId="20577"/>
          <ac:spMkLst>
            <pc:docMk/>
            <pc:sldMk cId="0" sldId="25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58"/>
        </pc:sldMkLst>
        <pc:spChg chg="mod ord">
          <ac:chgData name="kapadokyakadin kadın" userId="06930295ac6f27a9" providerId="Windows Live" clId="Web-{B35F85D0-7648-4A1B-BC7A-62DEE1EC6AC9}" dt="2020-09-26T09:00:59.972" v="192"/>
          <ac:spMkLst>
            <pc:docMk/>
            <pc:sldMk cId="0" sldId="258"/>
            <ac:spMk id="2" creationId="{00000000-0000-0000-0000-000000000000}"/>
          </ac:spMkLst>
        </pc:spChg>
        <pc:spChg chg="mod ord">
          <ac:chgData name="kapadokyakadin kadın" userId="06930295ac6f27a9" providerId="Windows Live" clId="Web-{B35F85D0-7648-4A1B-BC7A-62DEE1EC6AC9}" dt="2020-09-26T09:00:59.972" v="192"/>
          <ac:spMkLst>
            <pc:docMk/>
            <pc:sldMk cId="0" sldId="258"/>
            <ac:spMk id="3" creationId="{00000000-0000-0000-0000-000000000000}"/>
          </ac:spMkLst>
        </pc:spChg>
      </pc:sldChg>
      <pc:sldChg chg="del">
        <pc:chgData name="kapadokyakadin kadın" userId="06930295ac6f27a9" providerId="Windows Live" clId="Web-{B35F85D0-7648-4A1B-BC7A-62DEE1EC6AC9}" dt="2020-09-26T08:16:41.722" v="52"/>
        <pc:sldMkLst>
          <pc:docMk/>
          <pc:sldMk cId="0" sldId="259"/>
        </pc:sldMkLst>
      </pc:sldChg>
      <pc:sldChg chg="del">
        <pc:chgData name="kapadokyakadin kadın" userId="06930295ac6f27a9" providerId="Windows Live" clId="Web-{B35F85D0-7648-4A1B-BC7A-62DEE1EC6AC9}" dt="2020-09-26T08:16:36.409" v="51"/>
        <pc:sldMkLst>
          <pc:docMk/>
          <pc:sldMk cId="0" sldId="260"/>
        </pc:sldMkLst>
      </pc:sldChg>
      <pc:sldChg chg="del">
        <pc:chgData name="kapadokyakadin kadın" userId="06930295ac6f27a9" providerId="Windows Live" clId="Web-{B35F85D0-7648-4A1B-BC7A-62DEE1EC6AC9}" dt="2020-09-26T08:16:41.722" v="53"/>
        <pc:sldMkLst>
          <pc:docMk/>
          <pc:sldMk cId="0" sldId="261"/>
        </pc:sldMkLst>
      </pc:sldChg>
      <pc:sldChg chg="del">
        <pc:chgData name="kapadokyakadin kadın" userId="06930295ac6f27a9" providerId="Windows Live" clId="Web-{B35F85D0-7648-4A1B-BC7A-62DEE1EC6AC9}" dt="2020-09-26T08:16:41.722" v="54"/>
        <pc:sldMkLst>
          <pc:docMk/>
          <pc:sldMk cId="0" sldId="262"/>
        </pc:sldMkLst>
      </pc:sldChg>
      <pc:sldChg chg="del">
        <pc:chgData name="kapadokyakadin kadın" userId="06930295ac6f27a9" providerId="Windows Live" clId="Web-{B35F85D0-7648-4A1B-BC7A-62DEE1EC6AC9}" dt="2020-09-26T08:16:30.144" v="48"/>
        <pc:sldMkLst>
          <pc:docMk/>
          <pc:sldMk cId="0" sldId="264"/>
        </pc:sldMkLst>
      </pc:sldChg>
      <pc:sldChg chg="modSp mod modClrScheme chgLayout">
        <pc:chgData name="kapadokyakadin kadın" userId="06930295ac6f27a9" providerId="Windows Live" clId="Web-{B35F85D0-7648-4A1B-BC7A-62DEE1EC6AC9}" dt="2020-09-26T09:00:59.972" v="192"/>
        <pc:sldMkLst>
          <pc:docMk/>
          <pc:sldMk cId="0" sldId="266"/>
        </pc:sldMkLst>
        <pc:spChg chg="mod ord">
          <ac:chgData name="kapadokyakadin kadın" userId="06930295ac6f27a9" providerId="Windows Live" clId="Web-{B35F85D0-7648-4A1B-BC7A-62DEE1EC6AC9}" dt="2020-09-26T09:00:59.972" v="192"/>
          <ac:spMkLst>
            <pc:docMk/>
            <pc:sldMk cId="0" sldId="266"/>
            <ac:spMk id="2" creationId="{00000000-0000-0000-0000-000000000000}"/>
          </ac:spMkLst>
        </pc:spChg>
        <pc:spChg chg="mod ord">
          <ac:chgData name="kapadokyakadin kadın" userId="06930295ac6f27a9" providerId="Windows Live" clId="Web-{B35F85D0-7648-4A1B-BC7A-62DEE1EC6AC9}" dt="2020-09-26T09:00:59.972" v="192"/>
          <ac:spMkLst>
            <pc:docMk/>
            <pc:sldMk cId="0" sldId="266"/>
            <ac:spMk id="3" creationId="{00000000-0000-0000-0000-000000000000}"/>
          </ac:spMkLst>
        </pc:spChg>
      </pc:sldChg>
      <pc:sldChg chg="modSp del mod modClrScheme chgLayout">
        <pc:chgData name="kapadokyakadin kadın" userId="06930295ac6f27a9" providerId="Windows Live" clId="Web-{B35F85D0-7648-4A1B-BC7A-62DEE1EC6AC9}" dt="2020-09-26T09:37:26.823" v="686"/>
        <pc:sldMkLst>
          <pc:docMk/>
          <pc:sldMk cId="0" sldId="268"/>
        </pc:sldMkLst>
        <pc:spChg chg="mod ord">
          <ac:chgData name="kapadokyakadin kadın" userId="06930295ac6f27a9" providerId="Windows Live" clId="Web-{B35F85D0-7648-4A1B-BC7A-62DEE1EC6AC9}" dt="2020-09-26T09:18:05.703" v="393" actId="20577"/>
          <ac:spMkLst>
            <pc:docMk/>
            <pc:sldMk cId="0" sldId="268"/>
            <ac:spMk id="2" creationId="{00000000-0000-0000-0000-000000000000}"/>
          </ac:spMkLst>
        </pc:spChg>
        <pc:spChg chg="mod ord">
          <ac:chgData name="kapadokyakadin kadın" userId="06930295ac6f27a9" providerId="Windows Live" clId="Web-{B35F85D0-7648-4A1B-BC7A-62DEE1EC6AC9}" dt="2020-09-26T09:22:02.833" v="428" actId="20577"/>
          <ac:spMkLst>
            <pc:docMk/>
            <pc:sldMk cId="0" sldId="26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69"/>
        </pc:sldMkLst>
        <pc:spChg chg="mod ord">
          <ac:chgData name="kapadokyakadin kadın" userId="06930295ac6f27a9" providerId="Windows Live" clId="Web-{B35F85D0-7648-4A1B-BC7A-62DEE1EC6AC9}" dt="2020-09-26T09:00:59.972" v="192"/>
          <ac:spMkLst>
            <pc:docMk/>
            <pc:sldMk cId="0" sldId="269"/>
            <ac:spMk id="2" creationId="{00000000-0000-0000-0000-000000000000}"/>
          </ac:spMkLst>
        </pc:spChg>
        <pc:spChg chg="mod ord">
          <ac:chgData name="kapadokyakadin kadın" userId="06930295ac6f27a9" providerId="Windows Live" clId="Web-{B35F85D0-7648-4A1B-BC7A-62DEE1EC6AC9}" dt="2020-09-26T09:00:59.972" v="192"/>
          <ac:spMkLst>
            <pc:docMk/>
            <pc:sldMk cId="0" sldId="26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0"/>
        </pc:sldMkLst>
        <pc:spChg chg="mod ord">
          <ac:chgData name="kapadokyakadin kadın" userId="06930295ac6f27a9" providerId="Windows Live" clId="Web-{B35F85D0-7648-4A1B-BC7A-62DEE1EC6AC9}" dt="2020-09-26T09:00:59.972" v="192"/>
          <ac:spMkLst>
            <pc:docMk/>
            <pc:sldMk cId="0" sldId="270"/>
            <ac:spMk id="2" creationId="{00000000-0000-0000-0000-000000000000}"/>
          </ac:spMkLst>
        </pc:spChg>
        <pc:spChg chg="mod ord">
          <ac:chgData name="kapadokyakadin kadın" userId="06930295ac6f27a9" providerId="Windows Live" clId="Web-{B35F85D0-7648-4A1B-BC7A-62DEE1EC6AC9}" dt="2020-09-26T09:00:59.972" v="192"/>
          <ac:spMkLst>
            <pc:docMk/>
            <pc:sldMk cId="0" sldId="27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1"/>
        </pc:sldMkLst>
        <pc:spChg chg="mod ord">
          <ac:chgData name="kapadokyakadin kadın" userId="06930295ac6f27a9" providerId="Windows Live" clId="Web-{B35F85D0-7648-4A1B-BC7A-62DEE1EC6AC9}" dt="2020-09-26T09:00:59.972" v="192"/>
          <ac:spMkLst>
            <pc:docMk/>
            <pc:sldMk cId="0" sldId="271"/>
            <ac:spMk id="2" creationId="{00000000-0000-0000-0000-000000000000}"/>
          </ac:spMkLst>
        </pc:spChg>
        <pc:spChg chg="mod ord">
          <ac:chgData name="kapadokyakadin kadın" userId="06930295ac6f27a9" providerId="Windows Live" clId="Web-{B35F85D0-7648-4A1B-BC7A-62DEE1EC6AC9}" dt="2020-09-26T09:00:59.972" v="192"/>
          <ac:spMkLst>
            <pc:docMk/>
            <pc:sldMk cId="0" sldId="27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2"/>
        </pc:sldMkLst>
        <pc:spChg chg="mod ord">
          <ac:chgData name="kapadokyakadin kadın" userId="06930295ac6f27a9" providerId="Windows Live" clId="Web-{B35F85D0-7648-4A1B-BC7A-62DEE1EC6AC9}" dt="2020-09-26T09:00:59.972" v="192"/>
          <ac:spMkLst>
            <pc:docMk/>
            <pc:sldMk cId="0" sldId="272"/>
            <ac:spMk id="2" creationId="{00000000-0000-0000-0000-000000000000}"/>
          </ac:spMkLst>
        </pc:spChg>
        <pc:spChg chg="mod ord">
          <ac:chgData name="kapadokyakadin kadın" userId="06930295ac6f27a9" providerId="Windows Live" clId="Web-{B35F85D0-7648-4A1B-BC7A-62DEE1EC6AC9}" dt="2020-09-26T09:00:59.972" v="192"/>
          <ac:spMkLst>
            <pc:docMk/>
            <pc:sldMk cId="0" sldId="27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3"/>
        </pc:sldMkLst>
        <pc:spChg chg="mod ord">
          <ac:chgData name="kapadokyakadin kadın" userId="06930295ac6f27a9" providerId="Windows Live" clId="Web-{B35F85D0-7648-4A1B-BC7A-62DEE1EC6AC9}" dt="2020-09-26T09:00:59.972" v="192"/>
          <ac:spMkLst>
            <pc:docMk/>
            <pc:sldMk cId="0" sldId="273"/>
            <ac:spMk id="2" creationId="{00000000-0000-0000-0000-000000000000}"/>
          </ac:spMkLst>
        </pc:spChg>
        <pc:spChg chg="mod ord">
          <ac:chgData name="kapadokyakadin kadın" userId="06930295ac6f27a9" providerId="Windows Live" clId="Web-{B35F85D0-7648-4A1B-BC7A-62DEE1EC6AC9}" dt="2020-09-26T09:00:59.972" v="192"/>
          <ac:spMkLst>
            <pc:docMk/>
            <pc:sldMk cId="0" sldId="27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4"/>
        </pc:sldMkLst>
        <pc:spChg chg="mod ord">
          <ac:chgData name="kapadokyakadin kadın" userId="06930295ac6f27a9" providerId="Windows Live" clId="Web-{B35F85D0-7648-4A1B-BC7A-62DEE1EC6AC9}" dt="2020-09-26T09:00:59.972" v="192"/>
          <ac:spMkLst>
            <pc:docMk/>
            <pc:sldMk cId="0" sldId="274"/>
            <ac:spMk id="2" creationId="{00000000-0000-0000-0000-000000000000}"/>
          </ac:spMkLst>
        </pc:spChg>
        <pc:spChg chg="mod ord">
          <ac:chgData name="kapadokyakadin kadın" userId="06930295ac6f27a9" providerId="Windows Live" clId="Web-{B35F85D0-7648-4A1B-BC7A-62DEE1EC6AC9}" dt="2020-09-26T09:00:59.972" v="192"/>
          <ac:spMkLst>
            <pc:docMk/>
            <pc:sldMk cId="0" sldId="27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5"/>
        </pc:sldMkLst>
        <pc:spChg chg="mod ord">
          <ac:chgData name="kapadokyakadin kadın" userId="06930295ac6f27a9" providerId="Windows Live" clId="Web-{B35F85D0-7648-4A1B-BC7A-62DEE1EC6AC9}" dt="2020-09-26T09:00:59.972" v="192"/>
          <ac:spMkLst>
            <pc:docMk/>
            <pc:sldMk cId="0" sldId="275"/>
            <ac:spMk id="2" creationId="{00000000-0000-0000-0000-000000000000}"/>
          </ac:spMkLst>
        </pc:spChg>
        <pc:spChg chg="mod ord">
          <ac:chgData name="kapadokyakadin kadın" userId="06930295ac6f27a9" providerId="Windows Live" clId="Web-{B35F85D0-7648-4A1B-BC7A-62DEE1EC6AC9}" dt="2020-09-26T09:00:59.972" v="192"/>
          <ac:spMkLst>
            <pc:docMk/>
            <pc:sldMk cId="0" sldId="27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6"/>
        </pc:sldMkLst>
        <pc:spChg chg="mod ord">
          <ac:chgData name="kapadokyakadin kadın" userId="06930295ac6f27a9" providerId="Windows Live" clId="Web-{B35F85D0-7648-4A1B-BC7A-62DEE1EC6AC9}" dt="2020-09-26T09:00:59.972" v="192"/>
          <ac:spMkLst>
            <pc:docMk/>
            <pc:sldMk cId="0" sldId="276"/>
            <ac:spMk id="2" creationId="{00000000-0000-0000-0000-000000000000}"/>
          </ac:spMkLst>
        </pc:spChg>
        <pc:spChg chg="mod ord">
          <ac:chgData name="kapadokyakadin kadın" userId="06930295ac6f27a9" providerId="Windows Live" clId="Web-{B35F85D0-7648-4A1B-BC7A-62DEE1EC6AC9}" dt="2020-09-26T09:00:59.972" v="192"/>
          <ac:spMkLst>
            <pc:docMk/>
            <pc:sldMk cId="0" sldId="27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7"/>
        </pc:sldMkLst>
        <pc:spChg chg="mod ord">
          <ac:chgData name="kapadokyakadin kadın" userId="06930295ac6f27a9" providerId="Windows Live" clId="Web-{B35F85D0-7648-4A1B-BC7A-62DEE1EC6AC9}" dt="2020-09-26T09:00:59.972" v="192"/>
          <ac:spMkLst>
            <pc:docMk/>
            <pc:sldMk cId="0" sldId="277"/>
            <ac:spMk id="2" creationId="{00000000-0000-0000-0000-000000000000}"/>
          </ac:spMkLst>
        </pc:spChg>
        <pc:spChg chg="mod ord">
          <ac:chgData name="kapadokyakadin kadın" userId="06930295ac6f27a9" providerId="Windows Live" clId="Web-{B35F85D0-7648-4A1B-BC7A-62DEE1EC6AC9}" dt="2020-09-26T09:00:59.972" v="192"/>
          <ac:spMkLst>
            <pc:docMk/>
            <pc:sldMk cId="0" sldId="27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8"/>
        </pc:sldMkLst>
        <pc:spChg chg="mod ord">
          <ac:chgData name="kapadokyakadin kadın" userId="06930295ac6f27a9" providerId="Windows Live" clId="Web-{B35F85D0-7648-4A1B-BC7A-62DEE1EC6AC9}" dt="2020-09-26T09:00:59.972" v="192"/>
          <ac:spMkLst>
            <pc:docMk/>
            <pc:sldMk cId="0" sldId="278"/>
            <ac:spMk id="2" creationId="{00000000-0000-0000-0000-000000000000}"/>
          </ac:spMkLst>
        </pc:spChg>
        <pc:spChg chg="mod ord">
          <ac:chgData name="kapadokyakadin kadın" userId="06930295ac6f27a9" providerId="Windows Live" clId="Web-{B35F85D0-7648-4A1B-BC7A-62DEE1EC6AC9}" dt="2020-09-26T09:00:59.972" v="192"/>
          <ac:spMkLst>
            <pc:docMk/>
            <pc:sldMk cId="0" sldId="27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79"/>
        </pc:sldMkLst>
        <pc:spChg chg="mod ord">
          <ac:chgData name="kapadokyakadin kadın" userId="06930295ac6f27a9" providerId="Windows Live" clId="Web-{B35F85D0-7648-4A1B-BC7A-62DEE1EC6AC9}" dt="2020-09-26T09:00:59.972" v="192"/>
          <ac:spMkLst>
            <pc:docMk/>
            <pc:sldMk cId="0" sldId="279"/>
            <ac:spMk id="2" creationId="{00000000-0000-0000-0000-000000000000}"/>
          </ac:spMkLst>
        </pc:spChg>
        <pc:spChg chg="mod ord">
          <ac:chgData name="kapadokyakadin kadın" userId="06930295ac6f27a9" providerId="Windows Live" clId="Web-{B35F85D0-7648-4A1B-BC7A-62DEE1EC6AC9}" dt="2020-09-26T09:00:59.972" v="192"/>
          <ac:spMkLst>
            <pc:docMk/>
            <pc:sldMk cId="0" sldId="27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0"/>
        </pc:sldMkLst>
        <pc:spChg chg="mod ord">
          <ac:chgData name="kapadokyakadin kadın" userId="06930295ac6f27a9" providerId="Windows Live" clId="Web-{B35F85D0-7648-4A1B-BC7A-62DEE1EC6AC9}" dt="2020-09-26T09:00:59.972" v="192"/>
          <ac:spMkLst>
            <pc:docMk/>
            <pc:sldMk cId="0" sldId="280"/>
            <ac:spMk id="2" creationId="{00000000-0000-0000-0000-000000000000}"/>
          </ac:spMkLst>
        </pc:spChg>
        <pc:spChg chg="mod ord">
          <ac:chgData name="kapadokyakadin kadın" userId="06930295ac6f27a9" providerId="Windows Live" clId="Web-{B35F85D0-7648-4A1B-BC7A-62DEE1EC6AC9}" dt="2020-09-26T09:00:59.972" v="192"/>
          <ac:spMkLst>
            <pc:docMk/>
            <pc:sldMk cId="0" sldId="28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1"/>
        </pc:sldMkLst>
        <pc:spChg chg="mod ord">
          <ac:chgData name="kapadokyakadin kadın" userId="06930295ac6f27a9" providerId="Windows Live" clId="Web-{B35F85D0-7648-4A1B-BC7A-62DEE1EC6AC9}" dt="2020-09-26T09:00:59.972" v="192"/>
          <ac:spMkLst>
            <pc:docMk/>
            <pc:sldMk cId="0" sldId="281"/>
            <ac:spMk id="2" creationId="{00000000-0000-0000-0000-000000000000}"/>
          </ac:spMkLst>
        </pc:spChg>
        <pc:spChg chg="mod ord">
          <ac:chgData name="kapadokyakadin kadın" userId="06930295ac6f27a9" providerId="Windows Live" clId="Web-{B35F85D0-7648-4A1B-BC7A-62DEE1EC6AC9}" dt="2020-09-26T09:00:59.972" v="192"/>
          <ac:spMkLst>
            <pc:docMk/>
            <pc:sldMk cId="0" sldId="28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2"/>
        </pc:sldMkLst>
        <pc:spChg chg="mod ord">
          <ac:chgData name="kapadokyakadin kadın" userId="06930295ac6f27a9" providerId="Windows Live" clId="Web-{B35F85D0-7648-4A1B-BC7A-62DEE1EC6AC9}" dt="2020-09-26T09:00:59.972" v="192"/>
          <ac:spMkLst>
            <pc:docMk/>
            <pc:sldMk cId="0" sldId="282"/>
            <ac:spMk id="2" creationId="{00000000-0000-0000-0000-000000000000}"/>
          </ac:spMkLst>
        </pc:spChg>
        <pc:spChg chg="mod ord">
          <ac:chgData name="kapadokyakadin kadın" userId="06930295ac6f27a9" providerId="Windows Live" clId="Web-{B35F85D0-7648-4A1B-BC7A-62DEE1EC6AC9}" dt="2020-09-26T09:00:59.972" v="192"/>
          <ac:spMkLst>
            <pc:docMk/>
            <pc:sldMk cId="0" sldId="28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3"/>
        </pc:sldMkLst>
        <pc:spChg chg="mod ord">
          <ac:chgData name="kapadokyakadin kadın" userId="06930295ac6f27a9" providerId="Windows Live" clId="Web-{B35F85D0-7648-4A1B-BC7A-62DEE1EC6AC9}" dt="2020-09-26T09:00:59.972" v="192"/>
          <ac:spMkLst>
            <pc:docMk/>
            <pc:sldMk cId="0" sldId="283"/>
            <ac:spMk id="2" creationId="{00000000-0000-0000-0000-000000000000}"/>
          </ac:spMkLst>
        </pc:spChg>
        <pc:spChg chg="mod ord">
          <ac:chgData name="kapadokyakadin kadın" userId="06930295ac6f27a9" providerId="Windows Live" clId="Web-{B35F85D0-7648-4A1B-BC7A-62DEE1EC6AC9}" dt="2020-09-26T09:00:59.972" v="192"/>
          <ac:spMkLst>
            <pc:docMk/>
            <pc:sldMk cId="0" sldId="28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4"/>
        </pc:sldMkLst>
        <pc:spChg chg="mod ord">
          <ac:chgData name="kapadokyakadin kadın" userId="06930295ac6f27a9" providerId="Windows Live" clId="Web-{B35F85D0-7648-4A1B-BC7A-62DEE1EC6AC9}" dt="2020-09-26T09:00:59.972" v="192"/>
          <ac:spMkLst>
            <pc:docMk/>
            <pc:sldMk cId="0" sldId="284"/>
            <ac:spMk id="2" creationId="{00000000-0000-0000-0000-000000000000}"/>
          </ac:spMkLst>
        </pc:spChg>
        <pc:spChg chg="mod ord">
          <ac:chgData name="kapadokyakadin kadın" userId="06930295ac6f27a9" providerId="Windows Live" clId="Web-{B35F85D0-7648-4A1B-BC7A-62DEE1EC6AC9}" dt="2020-09-26T09:00:59.972" v="192"/>
          <ac:spMkLst>
            <pc:docMk/>
            <pc:sldMk cId="0" sldId="28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5"/>
        </pc:sldMkLst>
        <pc:spChg chg="mod ord">
          <ac:chgData name="kapadokyakadin kadın" userId="06930295ac6f27a9" providerId="Windows Live" clId="Web-{B35F85D0-7648-4A1B-BC7A-62DEE1EC6AC9}" dt="2020-09-26T09:00:59.972" v="192"/>
          <ac:spMkLst>
            <pc:docMk/>
            <pc:sldMk cId="0" sldId="285"/>
            <ac:spMk id="2" creationId="{00000000-0000-0000-0000-000000000000}"/>
          </ac:spMkLst>
        </pc:spChg>
        <pc:spChg chg="mod ord">
          <ac:chgData name="kapadokyakadin kadın" userId="06930295ac6f27a9" providerId="Windows Live" clId="Web-{B35F85D0-7648-4A1B-BC7A-62DEE1EC6AC9}" dt="2020-09-26T09:00:59.972" v="192"/>
          <ac:spMkLst>
            <pc:docMk/>
            <pc:sldMk cId="0" sldId="28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6"/>
        </pc:sldMkLst>
        <pc:spChg chg="mod ord">
          <ac:chgData name="kapadokyakadin kadın" userId="06930295ac6f27a9" providerId="Windows Live" clId="Web-{B35F85D0-7648-4A1B-BC7A-62DEE1EC6AC9}" dt="2020-09-26T09:00:59.972" v="192"/>
          <ac:spMkLst>
            <pc:docMk/>
            <pc:sldMk cId="0" sldId="286"/>
            <ac:spMk id="2" creationId="{00000000-0000-0000-0000-000000000000}"/>
          </ac:spMkLst>
        </pc:spChg>
        <pc:spChg chg="mod ord">
          <ac:chgData name="kapadokyakadin kadın" userId="06930295ac6f27a9" providerId="Windows Live" clId="Web-{B35F85D0-7648-4A1B-BC7A-62DEE1EC6AC9}" dt="2020-09-26T09:00:59.972" v="192"/>
          <ac:spMkLst>
            <pc:docMk/>
            <pc:sldMk cId="0" sldId="28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87"/>
        </pc:sldMkLst>
        <pc:spChg chg="mod ord">
          <ac:chgData name="kapadokyakadin kadın" userId="06930295ac6f27a9" providerId="Windows Live" clId="Web-{B35F85D0-7648-4A1B-BC7A-62DEE1EC6AC9}" dt="2020-09-26T09:00:59.972" v="192"/>
          <ac:spMkLst>
            <pc:docMk/>
            <pc:sldMk cId="0" sldId="287"/>
            <ac:spMk id="2" creationId="{00000000-0000-0000-0000-000000000000}"/>
          </ac:spMkLst>
        </pc:spChg>
        <pc:spChg chg="mod ord">
          <ac:chgData name="kapadokyakadin kadın" userId="06930295ac6f27a9" providerId="Windows Live" clId="Web-{B35F85D0-7648-4A1B-BC7A-62DEE1EC6AC9}" dt="2020-09-26T09:00:59.972" v="192"/>
          <ac:spMkLst>
            <pc:docMk/>
            <pc:sldMk cId="0" sldId="287"/>
            <ac:spMk id="3" creationId="{00000000-0000-0000-0000-000000000000}"/>
          </ac:spMkLst>
        </pc:spChg>
      </pc:sldChg>
      <pc:sldChg chg="modSp del mod modClrScheme chgLayout">
        <pc:chgData name="kapadokyakadin kadın" userId="06930295ac6f27a9" providerId="Windows Live" clId="Web-{B35F85D0-7648-4A1B-BC7A-62DEE1EC6AC9}" dt="2020-09-26T09:58:21.978" v="953"/>
        <pc:sldMkLst>
          <pc:docMk/>
          <pc:sldMk cId="0" sldId="288"/>
        </pc:sldMkLst>
        <pc:spChg chg="mod ord">
          <ac:chgData name="kapadokyakadin kadın" userId="06930295ac6f27a9" providerId="Windows Live" clId="Web-{B35F85D0-7648-4A1B-BC7A-62DEE1EC6AC9}" dt="2020-09-26T09:00:59.972" v="192"/>
          <ac:spMkLst>
            <pc:docMk/>
            <pc:sldMk cId="0" sldId="288"/>
            <ac:spMk id="2" creationId="{00000000-0000-0000-0000-000000000000}"/>
          </ac:spMkLst>
        </pc:spChg>
        <pc:spChg chg="mod ord">
          <ac:chgData name="kapadokyakadin kadın" userId="06930295ac6f27a9" providerId="Windows Live" clId="Web-{B35F85D0-7648-4A1B-BC7A-62DEE1EC6AC9}" dt="2020-09-26T09:00:59.972" v="192"/>
          <ac:spMkLst>
            <pc:docMk/>
            <pc:sldMk cId="0" sldId="288"/>
            <ac:spMk id="3" creationId="{00000000-0000-0000-0000-000000000000}"/>
          </ac:spMkLst>
        </pc:spChg>
      </pc:sldChg>
      <pc:sldChg chg="modSp mod modClrScheme chgLayout">
        <pc:chgData name="kapadokyakadin kadın" userId="06930295ac6f27a9" providerId="Windows Live" clId="Web-{B35F85D0-7648-4A1B-BC7A-62DEE1EC6AC9}" dt="2020-09-26T09:48:39.559" v="716" actId="20577"/>
        <pc:sldMkLst>
          <pc:docMk/>
          <pc:sldMk cId="0" sldId="289"/>
        </pc:sldMkLst>
        <pc:spChg chg="mod ord">
          <ac:chgData name="kapadokyakadin kadın" userId="06930295ac6f27a9" providerId="Windows Live" clId="Web-{B35F85D0-7648-4A1B-BC7A-62DEE1EC6AC9}" dt="2020-09-26T09:37:19.682" v="684" actId="20577"/>
          <ac:spMkLst>
            <pc:docMk/>
            <pc:sldMk cId="0" sldId="289"/>
            <ac:spMk id="2" creationId="{00000000-0000-0000-0000-000000000000}"/>
          </ac:spMkLst>
        </pc:spChg>
        <pc:spChg chg="mod ord">
          <ac:chgData name="kapadokyakadin kadın" userId="06930295ac6f27a9" providerId="Windows Live" clId="Web-{B35F85D0-7648-4A1B-BC7A-62DEE1EC6AC9}" dt="2020-09-26T09:48:39.559" v="716" actId="20577"/>
          <ac:spMkLst>
            <pc:docMk/>
            <pc:sldMk cId="0" sldId="289"/>
            <ac:spMk id="3" creationId="{00000000-0000-0000-0000-000000000000}"/>
          </ac:spMkLst>
        </pc:spChg>
      </pc:sldChg>
      <pc:sldChg chg="modSp mod ord modClrScheme chgLayout">
        <pc:chgData name="kapadokyakadin kadın" userId="06930295ac6f27a9" providerId="Windows Live" clId="Web-{B35F85D0-7648-4A1B-BC7A-62DEE1EC6AC9}" dt="2020-09-26T10:08:42.446" v="1041" actId="14100"/>
        <pc:sldMkLst>
          <pc:docMk/>
          <pc:sldMk cId="0" sldId="290"/>
        </pc:sldMkLst>
        <pc:spChg chg="mod ord">
          <ac:chgData name="kapadokyakadin kadın" userId="06930295ac6f27a9" providerId="Windows Live" clId="Web-{B35F85D0-7648-4A1B-BC7A-62DEE1EC6AC9}" dt="2020-09-26T09:53:58.566" v="898" actId="20577"/>
          <ac:spMkLst>
            <pc:docMk/>
            <pc:sldMk cId="0" sldId="290"/>
            <ac:spMk id="2" creationId="{00000000-0000-0000-0000-000000000000}"/>
          </ac:spMkLst>
        </pc:spChg>
        <pc:spChg chg="mod ord">
          <ac:chgData name="kapadokyakadin kadın" userId="06930295ac6f27a9" providerId="Windows Live" clId="Web-{B35F85D0-7648-4A1B-BC7A-62DEE1EC6AC9}" dt="2020-09-26T10:08:42.446" v="1041" actId="14100"/>
          <ac:spMkLst>
            <pc:docMk/>
            <pc:sldMk cId="0" sldId="290"/>
            <ac:spMk id="3" creationId="{00000000-0000-0000-0000-000000000000}"/>
          </ac:spMkLst>
        </pc:spChg>
      </pc:sldChg>
      <pc:sldChg chg="addSp delSp modSp mod modClrScheme chgLayout">
        <pc:chgData name="kapadokyakadin kadın" userId="06930295ac6f27a9" providerId="Windows Live" clId="Web-{B35F85D0-7648-4A1B-BC7A-62DEE1EC6AC9}" dt="2020-09-26T09:50:07.920" v="771" actId="20577"/>
        <pc:sldMkLst>
          <pc:docMk/>
          <pc:sldMk cId="0" sldId="291"/>
        </pc:sldMkLst>
        <pc:spChg chg="mod ord">
          <ac:chgData name="kapadokyakadin kadın" userId="06930295ac6f27a9" providerId="Windows Live" clId="Web-{B35F85D0-7648-4A1B-BC7A-62DEE1EC6AC9}" dt="2020-09-26T09:19:27.236" v="407" actId="20577"/>
          <ac:spMkLst>
            <pc:docMk/>
            <pc:sldMk cId="0" sldId="291"/>
            <ac:spMk id="2" creationId="{00000000-0000-0000-0000-000000000000}"/>
          </ac:spMkLst>
        </pc:spChg>
        <pc:spChg chg="mod ord">
          <ac:chgData name="kapadokyakadin kadın" userId="06930295ac6f27a9" providerId="Windows Live" clId="Web-{B35F85D0-7648-4A1B-BC7A-62DEE1EC6AC9}" dt="2020-09-26T09:50:07.920" v="771" actId="20577"/>
          <ac:spMkLst>
            <pc:docMk/>
            <pc:sldMk cId="0" sldId="291"/>
            <ac:spMk id="3" creationId="{00000000-0000-0000-0000-000000000000}"/>
          </ac:spMkLst>
        </pc:spChg>
        <pc:spChg chg="add del">
          <ac:chgData name="kapadokyakadin kadın" userId="06930295ac6f27a9" providerId="Windows Live" clId="Web-{B35F85D0-7648-4A1B-BC7A-62DEE1EC6AC9}" dt="2020-09-26T09:19:24.111" v="406"/>
          <ac:spMkLst>
            <pc:docMk/>
            <pc:sldMk cId="0" sldId="291"/>
            <ac:spMk id="4" creationId="{363874A1-0B03-46DC-928B-C36A03C2AD6C}"/>
          </ac:spMkLst>
        </pc:spChg>
      </pc:sldChg>
      <pc:sldChg chg="modSp mod ord modClrScheme chgLayout">
        <pc:chgData name="kapadokyakadin kadın" userId="06930295ac6f27a9" providerId="Windows Live" clId="Web-{B35F85D0-7648-4A1B-BC7A-62DEE1EC6AC9}" dt="2020-09-26T09:55:33.162" v="936" actId="14100"/>
        <pc:sldMkLst>
          <pc:docMk/>
          <pc:sldMk cId="0" sldId="292"/>
        </pc:sldMkLst>
        <pc:spChg chg="mod ord">
          <ac:chgData name="kapadokyakadin kadın" userId="06930295ac6f27a9" providerId="Windows Live" clId="Web-{B35F85D0-7648-4A1B-BC7A-62DEE1EC6AC9}" dt="2020-09-26T09:52:01.923" v="869" actId="20577"/>
          <ac:spMkLst>
            <pc:docMk/>
            <pc:sldMk cId="0" sldId="292"/>
            <ac:spMk id="2" creationId="{00000000-0000-0000-0000-000000000000}"/>
          </ac:spMkLst>
        </pc:spChg>
        <pc:spChg chg="mod ord">
          <ac:chgData name="kapadokyakadin kadın" userId="06930295ac6f27a9" providerId="Windows Live" clId="Web-{B35F85D0-7648-4A1B-BC7A-62DEE1EC6AC9}" dt="2020-09-26T09:55:33.162" v="936" actId="14100"/>
          <ac:spMkLst>
            <pc:docMk/>
            <pc:sldMk cId="0" sldId="292"/>
            <ac:spMk id="3" creationId="{00000000-0000-0000-0000-000000000000}"/>
          </ac:spMkLst>
        </pc:spChg>
      </pc:sldChg>
      <pc:sldChg chg="modSp mod modClrScheme chgLayout">
        <pc:chgData name="kapadokyakadin kadın" userId="06930295ac6f27a9" providerId="Windows Live" clId="Web-{B35F85D0-7648-4A1B-BC7A-62DEE1EC6AC9}" dt="2020-09-26T10:08:55.602" v="1042" actId="14100"/>
        <pc:sldMkLst>
          <pc:docMk/>
          <pc:sldMk cId="0" sldId="293"/>
        </pc:sldMkLst>
        <pc:spChg chg="mod ord">
          <ac:chgData name="kapadokyakadin kadın" userId="06930295ac6f27a9" providerId="Windows Live" clId="Web-{B35F85D0-7648-4A1B-BC7A-62DEE1EC6AC9}" dt="2020-09-26T09:58:45.385" v="978" actId="20577"/>
          <ac:spMkLst>
            <pc:docMk/>
            <pc:sldMk cId="0" sldId="293"/>
            <ac:spMk id="2" creationId="{00000000-0000-0000-0000-000000000000}"/>
          </ac:spMkLst>
        </pc:spChg>
        <pc:spChg chg="mod ord">
          <ac:chgData name="kapadokyakadin kadın" userId="06930295ac6f27a9" providerId="Windows Live" clId="Web-{B35F85D0-7648-4A1B-BC7A-62DEE1EC6AC9}" dt="2020-09-26T10:08:55.602" v="1042" actId="14100"/>
          <ac:spMkLst>
            <pc:docMk/>
            <pc:sldMk cId="0" sldId="29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4"/>
        </pc:sldMkLst>
        <pc:spChg chg="mod ord">
          <ac:chgData name="kapadokyakadin kadın" userId="06930295ac6f27a9" providerId="Windows Live" clId="Web-{B35F85D0-7648-4A1B-BC7A-62DEE1EC6AC9}" dt="2020-09-26T09:00:59.972" v="192"/>
          <ac:spMkLst>
            <pc:docMk/>
            <pc:sldMk cId="0" sldId="294"/>
            <ac:spMk id="2" creationId="{00000000-0000-0000-0000-000000000000}"/>
          </ac:spMkLst>
        </pc:spChg>
        <pc:spChg chg="mod ord">
          <ac:chgData name="kapadokyakadin kadın" userId="06930295ac6f27a9" providerId="Windows Live" clId="Web-{B35F85D0-7648-4A1B-BC7A-62DEE1EC6AC9}" dt="2020-09-26T09:00:59.972" v="192"/>
          <ac:spMkLst>
            <pc:docMk/>
            <pc:sldMk cId="0" sldId="29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5"/>
        </pc:sldMkLst>
        <pc:spChg chg="mod ord">
          <ac:chgData name="kapadokyakadin kadın" userId="06930295ac6f27a9" providerId="Windows Live" clId="Web-{B35F85D0-7648-4A1B-BC7A-62DEE1EC6AC9}" dt="2020-09-26T09:00:59.972" v="192"/>
          <ac:spMkLst>
            <pc:docMk/>
            <pc:sldMk cId="0" sldId="295"/>
            <ac:spMk id="2" creationId="{00000000-0000-0000-0000-000000000000}"/>
          </ac:spMkLst>
        </pc:spChg>
        <pc:spChg chg="mod ord">
          <ac:chgData name="kapadokyakadin kadın" userId="06930295ac6f27a9" providerId="Windows Live" clId="Web-{B35F85D0-7648-4A1B-BC7A-62DEE1EC6AC9}" dt="2020-09-26T09:00:59.972" v="192"/>
          <ac:spMkLst>
            <pc:docMk/>
            <pc:sldMk cId="0" sldId="29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6"/>
        </pc:sldMkLst>
        <pc:spChg chg="mod ord">
          <ac:chgData name="kapadokyakadin kadın" userId="06930295ac6f27a9" providerId="Windows Live" clId="Web-{B35F85D0-7648-4A1B-BC7A-62DEE1EC6AC9}" dt="2020-09-26T09:00:59.972" v="192"/>
          <ac:spMkLst>
            <pc:docMk/>
            <pc:sldMk cId="0" sldId="296"/>
            <ac:spMk id="2" creationId="{00000000-0000-0000-0000-000000000000}"/>
          </ac:spMkLst>
        </pc:spChg>
        <pc:spChg chg="mod ord">
          <ac:chgData name="kapadokyakadin kadın" userId="06930295ac6f27a9" providerId="Windows Live" clId="Web-{B35F85D0-7648-4A1B-BC7A-62DEE1EC6AC9}" dt="2020-09-26T09:00:59.972" v="192"/>
          <ac:spMkLst>
            <pc:docMk/>
            <pc:sldMk cId="0" sldId="29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7"/>
        </pc:sldMkLst>
        <pc:spChg chg="mod ord">
          <ac:chgData name="kapadokyakadin kadın" userId="06930295ac6f27a9" providerId="Windows Live" clId="Web-{B35F85D0-7648-4A1B-BC7A-62DEE1EC6AC9}" dt="2020-09-26T09:00:59.972" v="192"/>
          <ac:spMkLst>
            <pc:docMk/>
            <pc:sldMk cId="0" sldId="297"/>
            <ac:spMk id="2" creationId="{00000000-0000-0000-0000-000000000000}"/>
          </ac:spMkLst>
        </pc:spChg>
        <pc:spChg chg="mod ord">
          <ac:chgData name="kapadokyakadin kadın" userId="06930295ac6f27a9" providerId="Windows Live" clId="Web-{B35F85D0-7648-4A1B-BC7A-62DEE1EC6AC9}" dt="2020-09-26T09:00:59.972" v="192"/>
          <ac:spMkLst>
            <pc:docMk/>
            <pc:sldMk cId="0" sldId="29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8"/>
        </pc:sldMkLst>
        <pc:spChg chg="mod ord">
          <ac:chgData name="kapadokyakadin kadın" userId="06930295ac6f27a9" providerId="Windows Live" clId="Web-{B35F85D0-7648-4A1B-BC7A-62DEE1EC6AC9}" dt="2020-09-26T09:00:59.972" v="192"/>
          <ac:spMkLst>
            <pc:docMk/>
            <pc:sldMk cId="0" sldId="298"/>
            <ac:spMk id="2" creationId="{00000000-0000-0000-0000-000000000000}"/>
          </ac:spMkLst>
        </pc:spChg>
        <pc:spChg chg="mod ord">
          <ac:chgData name="kapadokyakadin kadın" userId="06930295ac6f27a9" providerId="Windows Live" clId="Web-{B35F85D0-7648-4A1B-BC7A-62DEE1EC6AC9}" dt="2020-09-26T09:00:59.972" v="192"/>
          <ac:spMkLst>
            <pc:docMk/>
            <pc:sldMk cId="0" sldId="29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299"/>
        </pc:sldMkLst>
        <pc:spChg chg="mod ord">
          <ac:chgData name="kapadokyakadin kadın" userId="06930295ac6f27a9" providerId="Windows Live" clId="Web-{B35F85D0-7648-4A1B-BC7A-62DEE1EC6AC9}" dt="2020-09-26T09:00:59.972" v="192"/>
          <ac:spMkLst>
            <pc:docMk/>
            <pc:sldMk cId="0" sldId="299"/>
            <ac:spMk id="2" creationId="{00000000-0000-0000-0000-000000000000}"/>
          </ac:spMkLst>
        </pc:spChg>
        <pc:spChg chg="mod ord">
          <ac:chgData name="kapadokyakadin kadın" userId="06930295ac6f27a9" providerId="Windows Live" clId="Web-{B35F85D0-7648-4A1B-BC7A-62DEE1EC6AC9}" dt="2020-09-26T09:00:59.972" v="192"/>
          <ac:spMkLst>
            <pc:docMk/>
            <pc:sldMk cId="0" sldId="29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0"/>
        </pc:sldMkLst>
        <pc:spChg chg="mod ord">
          <ac:chgData name="kapadokyakadin kadın" userId="06930295ac6f27a9" providerId="Windows Live" clId="Web-{B35F85D0-7648-4A1B-BC7A-62DEE1EC6AC9}" dt="2020-09-26T09:00:59.972" v="192"/>
          <ac:spMkLst>
            <pc:docMk/>
            <pc:sldMk cId="0" sldId="300"/>
            <ac:spMk id="2" creationId="{00000000-0000-0000-0000-000000000000}"/>
          </ac:spMkLst>
        </pc:spChg>
        <pc:spChg chg="mod ord">
          <ac:chgData name="kapadokyakadin kadın" userId="06930295ac6f27a9" providerId="Windows Live" clId="Web-{B35F85D0-7648-4A1B-BC7A-62DEE1EC6AC9}" dt="2020-09-26T09:00:59.972" v="192"/>
          <ac:spMkLst>
            <pc:docMk/>
            <pc:sldMk cId="0" sldId="30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1"/>
        </pc:sldMkLst>
        <pc:spChg chg="mod ord">
          <ac:chgData name="kapadokyakadin kadın" userId="06930295ac6f27a9" providerId="Windows Live" clId="Web-{B35F85D0-7648-4A1B-BC7A-62DEE1EC6AC9}" dt="2020-09-26T09:00:59.972" v="192"/>
          <ac:spMkLst>
            <pc:docMk/>
            <pc:sldMk cId="0" sldId="301"/>
            <ac:spMk id="2" creationId="{00000000-0000-0000-0000-000000000000}"/>
          </ac:spMkLst>
        </pc:spChg>
        <pc:spChg chg="mod ord">
          <ac:chgData name="kapadokyakadin kadın" userId="06930295ac6f27a9" providerId="Windows Live" clId="Web-{B35F85D0-7648-4A1B-BC7A-62DEE1EC6AC9}" dt="2020-09-26T09:00:59.972" v="192"/>
          <ac:spMkLst>
            <pc:docMk/>
            <pc:sldMk cId="0" sldId="30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4"/>
        </pc:sldMkLst>
        <pc:spChg chg="mod ord">
          <ac:chgData name="kapadokyakadin kadın" userId="06930295ac6f27a9" providerId="Windows Live" clId="Web-{B35F85D0-7648-4A1B-BC7A-62DEE1EC6AC9}" dt="2020-09-26T09:00:59.972" v="192"/>
          <ac:spMkLst>
            <pc:docMk/>
            <pc:sldMk cId="0" sldId="304"/>
            <ac:spMk id="2" creationId="{00000000-0000-0000-0000-000000000000}"/>
          </ac:spMkLst>
        </pc:spChg>
        <pc:spChg chg="mod ord">
          <ac:chgData name="kapadokyakadin kadın" userId="06930295ac6f27a9" providerId="Windows Live" clId="Web-{B35F85D0-7648-4A1B-BC7A-62DEE1EC6AC9}" dt="2020-09-26T09:00:59.972" v="192"/>
          <ac:spMkLst>
            <pc:docMk/>
            <pc:sldMk cId="0" sldId="30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05"/>
        </pc:sldMkLst>
        <pc:spChg chg="mod ord">
          <ac:chgData name="kapadokyakadin kadın" userId="06930295ac6f27a9" providerId="Windows Live" clId="Web-{B35F85D0-7648-4A1B-BC7A-62DEE1EC6AC9}" dt="2020-09-26T09:00:59.972" v="192"/>
          <ac:spMkLst>
            <pc:docMk/>
            <pc:sldMk cId="0" sldId="305"/>
            <ac:spMk id="2" creationId="{00000000-0000-0000-0000-000000000000}"/>
          </ac:spMkLst>
        </pc:spChg>
        <pc:spChg chg="mod ord">
          <ac:chgData name="kapadokyakadin kadın" userId="06930295ac6f27a9" providerId="Windows Live" clId="Web-{B35F85D0-7648-4A1B-BC7A-62DEE1EC6AC9}" dt="2020-09-26T09:00:59.972" v="192"/>
          <ac:spMkLst>
            <pc:docMk/>
            <pc:sldMk cId="0" sldId="305"/>
            <ac:spMk id="3" creationId="{00000000-0000-0000-0000-000000000000}"/>
          </ac:spMkLst>
        </pc:spChg>
      </pc:sldChg>
      <pc:sldChg chg="del">
        <pc:chgData name="kapadokyakadin kadın" userId="06930295ac6f27a9" providerId="Windows Live" clId="Web-{B35F85D0-7648-4A1B-BC7A-62DEE1EC6AC9}" dt="2020-09-26T08:16:41.722" v="55"/>
        <pc:sldMkLst>
          <pc:docMk/>
          <pc:sldMk cId="0" sldId="307"/>
        </pc:sldMkLst>
      </pc:sldChg>
      <pc:sldChg chg="del">
        <pc:chgData name="kapadokyakadin kadın" userId="06930295ac6f27a9" providerId="Windows Live" clId="Web-{B35F85D0-7648-4A1B-BC7A-62DEE1EC6AC9}" dt="2020-09-26T08:16:46.300" v="56"/>
        <pc:sldMkLst>
          <pc:docMk/>
          <pc:sldMk cId="0" sldId="308"/>
        </pc:sldMkLst>
      </pc:sldChg>
      <pc:sldChg chg="del">
        <pc:chgData name="kapadokyakadin kadın" userId="06930295ac6f27a9" providerId="Windows Live" clId="Web-{B35F85D0-7648-4A1B-BC7A-62DEE1EC6AC9}" dt="2020-09-26T08:16:30.144" v="49"/>
        <pc:sldMkLst>
          <pc:docMk/>
          <pc:sldMk cId="0" sldId="309"/>
        </pc:sldMkLst>
      </pc:sldChg>
      <pc:sldChg chg="del">
        <pc:chgData name="kapadokyakadin kadın" userId="06930295ac6f27a9" providerId="Windows Live" clId="Web-{B35F85D0-7648-4A1B-BC7A-62DEE1EC6AC9}" dt="2020-09-26T08:16:30.144" v="50"/>
        <pc:sldMkLst>
          <pc:docMk/>
          <pc:sldMk cId="0" sldId="322"/>
        </pc:sldMkLst>
      </pc:sldChg>
      <pc:sldChg chg="del">
        <pc:chgData name="kapadokyakadin kadın" userId="06930295ac6f27a9" providerId="Windows Live" clId="Web-{B35F85D0-7648-4A1B-BC7A-62DEE1EC6AC9}" dt="2020-09-26T08:16:25.675" v="45"/>
        <pc:sldMkLst>
          <pc:docMk/>
          <pc:sldMk cId="0" sldId="323"/>
        </pc:sldMkLst>
      </pc:sldChg>
      <pc:sldChg chg="del">
        <pc:chgData name="kapadokyakadin kadın" userId="06930295ac6f27a9" providerId="Windows Live" clId="Web-{B35F85D0-7648-4A1B-BC7A-62DEE1EC6AC9}" dt="2020-09-26T08:16:25.675" v="46"/>
        <pc:sldMkLst>
          <pc:docMk/>
          <pc:sldMk cId="0" sldId="324"/>
        </pc:sldMkLst>
      </pc:sldChg>
      <pc:sldChg chg="del">
        <pc:chgData name="kapadokyakadin kadın" userId="06930295ac6f27a9" providerId="Windows Live" clId="Web-{B35F85D0-7648-4A1B-BC7A-62DEE1EC6AC9}" dt="2020-09-26T08:16:25.675" v="47"/>
        <pc:sldMkLst>
          <pc:docMk/>
          <pc:sldMk cId="0" sldId="325"/>
        </pc:sldMkLst>
      </pc:sldChg>
      <pc:sldChg chg="del">
        <pc:chgData name="kapadokyakadin kadın" userId="06930295ac6f27a9" providerId="Windows Live" clId="Web-{B35F85D0-7648-4A1B-BC7A-62DEE1EC6AC9}" dt="2020-09-26T08:16:18.956" v="43"/>
        <pc:sldMkLst>
          <pc:docMk/>
          <pc:sldMk cId="0" sldId="326"/>
        </pc:sldMkLst>
      </pc:sldChg>
      <pc:sldChg chg="del">
        <pc:chgData name="kapadokyakadin kadın" userId="06930295ac6f27a9" providerId="Windows Live" clId="Web-{B35F85D0-7648-4A1B-BC7A-62DEE1EC6AC9}" dt="2020-09-26T08:16:14.206" v="41"/>
        <pc:sldMkLst>
          <pc:docMk/>
          <pc:sldMk cId="0" sldId="327"/>
        </pc:sldMkLst>
      </pc:sldChg>
      <pc:sldChg chg="del">
        <pc:chgData name="kapadokyakadin kadın" userId="06930295ac6f27a9" providerId="Windows Live" clId="Web-{B35F85D0-7648-4A1B-BC7A-62DEE1EC6AC9}" dt="2020-09-26T08:16:11.518" v="40"/>
        <pc:sldMkLst>
          <pc:docMk/>
          <pc:sldMk cId="0" sldId="332"/>
        </pc:sldMkLst>
      </pc:sldChg>
      <pc:sldChg chg="del">
        <pc:chgData name="kapadokyakadin kadın" userId="06930295ac6f27a9" providerId="Windows Live" clId="Web-{B35F85D0-7648-4A1B-BC7A-62DEE1EC6AC9}" dt="2020-09-26T08:16:21.503" v="44"/>
        <pc:sldMkLst>
          <pc:docMk/>
          <pc:sldMk cId="0" sldId="333"/>
        </pc:sldMkLst>
      </pc:sldChg>
      <pc:sldChg chg="del">
        <pc:chgData name="kapadokyakadin kadın" userId="06930295ac6f27a9" providerId="Windows Live" clId="Web-{B35F85D0-7648-4A1B-BC7A-62DEE1EC6AC9}" dt="2020-09-26T08:16:46.300" v="57"/>
        <pc:sldMkLst>
          <pc:docMk/>
          <pc:sldMk cId="0" sldId="334"/>
        </pc:sldMkLst>
      </pc:sldChg>
      <pc:sldChg chg="del">
        <pc:chgData name="kapadokyakadin kadın" userId="06930295ac6f27a9" providerId="Windows Live" clId="Web-{B35F85D0-7648-4A1B-BC7A-62DEE1EC6AC9}" dt="2020-09-26T08:16:46.300" v="58"/>
        <pc:sldMkLst>
          <pc:docMk/>
          <pc:sldMk cId="0" sldId="335"/>
        </pc:sldMkLst>
      </pc:sldChg>
      <pc:sldChg chg="del ord">
        <pc:chgData name="kapadokyakadin kadın" userId="06930295ac6f27a9" providerId="Windows Live" clId="Web-{B35F85D0-7648-4A1B-BC7A-62DEE1EC6AC9}" dt="2020-09-26T08:16:16.503" v="42"/>
        <pc:sldMkLst>
          <pc:docMk/>
          <pc:sldMk cId="0" sldId="336"/>
        </pc:sldMkLst>
      </pc:sldChg>
      <pc:sldChg chg="del">
        <pc:chgData name="kapadokyakadin kadın" userId="06930295ac6f27a9" providerId="Windows Live" clId="Web-{B35F85D0-7648-4A1B-BC7A-62DEE1EC6AC9}" dt="2020-09-26T08:16:54.301" v="59"/>
        <pc:sldMkLst>
          <pc:docMk/>
          <pc:sldMk cId="0" sldId="337"/>
        </pc:sldMkLst>
      </pc:sldChg>
      <pc:sldChg chg="del">
        <pc:chgData name="kapadokyakadin kadın" userId="06930295ac6f27a9" providerId="Windows Live" clId="Web-{B35F85D0-7648-4A1B-BC7A-62DEE1EC6AC9}" dt="2020-09-26T08:17:19.677" v="60"/>
        <pc:sldMkLst>
          <pc:docMk/>
          <pc:sldMk cId="0" sldId="338"/>
        </pc:sldMkLst>
      </pc:sldChg>
      <pc:sldChg chg="modSp del mod modClrScheme chgLayout">
        <pc:chgData name="kapadokyakadin kadın" userId="06930295ac6f27a9" providerId="Windows Live" clId="Web-{B35F85D0-7648-4A1B-BC7A-62DEE1EC6AC9}" dt="2020-09-26T10:09:32.572" v="1043"/>
        <pc:sldMkLst>
          <pc:docMk/>
          <pc:sldMk cId="0" sldId="339"/>
        </pc:sldMkLst>
        <pc:spChg chg="mod ord">
          <ac:chgData name="kapadokyakadin kadın" userId="06930295ac6f27a9" providerId="Windows Live" clId="Web-{B35F85D0-7648-4A1B-BC7A-62DEE1EC6AC9}" dt="2020-09-26T09:00:59.972" v="192"/>
          <ac:spMkLst>
            <pc:docMk/>
            <pc:sldMk cId="0" sldId="339"/>
            <ac:spMk id="2" creationId="{00000000-0000-0000-0000-000000000000}"/>
          </ac:spMkLst>
        </pc:spChg>
        <pc:spChg chg="mod ord">
          <ac:chgData name="kapadokyakadin kadın" userId="06930295ac6f27a9" providerId="Windows Live" clId="Web-{B35F85D0-7648-4A1B-BC7A-62DEE1EC6AC9}" dt="2020-09-26T09:00:59.972" v="192"/>
          <ac:spMkLst>
            <pc:docMk/>
            <pc:sldMk cId="0" sldId="339"/>
            <ac:spMk id="3" creationId="{00000000-0000-0000-0000-000000000000}"/>
          </ac:spMkLst>
        </pc:spChg>
      </pc:sldChg>
      <pc:sldChg chg="del">
        <pc:chgData name="kapadokyakadin kadın" userId="06930295ac6f27a9" providerId="Windows Live" clId="Web-{B35F85D0-7648-4A1B-BC7A-62DEE1EC6AC9}" dt="2020-09-26T08:15:58.174" v="36"/>
        <pc:sldMkLst>
          <pc:docMk/>
          <pc:sldMk cId="0" sldId="340"/>
        </pc:sldMkLst>
      </pc:sldChg>
      <pc:sldChg chg="del">
        <pc:chgData name="kapadokyakadin kadın" userId="06930295ac6f27a9" providerId="Windows Live" clId="Web-{B35F85D0-7648-4A1B-BC7A-62DEE1EC6AC9}" dt="2020-09-26T08:15:58.174" v="38"/>
        <pc:sldMkLst>
          <pc:docMk/>
          <pc:sldMk cId="0" sldId="341"/>
        </pc:sldMkLst>
      </pc:sldChg>
      <pc:sldChg chg="del ord">
        <pc:chgData name="kapadokyakadin kadın" userId="06930295ac6f27a9" providerId="Windows Live" clId="Web-{B35F85D0-7648-4A1B-BC7A-62DEE1EC6AC9}" dt="2020-09-26T08:15:58.174" v="37"/>
        <pc:sldMkLst>
          <pc:docMk/>
          <pc:sldMk cId="0" sldId="342"/>
        </pc:sldMkLst>
      </pc:sldChg>
      <pc:sldChg chg="del">
        <pc:chgData name="kapadokyakadin kadın" userId="06930295ac6f27a9" providerId="Windows Live" clId="Web-{B35F85D0-7648-4A1B-BC7A-62DEE1EC6AC9}" dt="2020-09-26T08:15:48.158" v="33"/>
        <pc:sldMkLst>
          <pc:docMk/>
          <pc:sldMk cId="0" sldId="343"/>
        </pc:sldMkLst>
      </pc:sldChg>
      <pc:sldChg chg="del ord">
        <pc:chgData name="kapadokyakadin kadın" userId="06930295ac6f27a9" providerId="Windows Live" clId="Web-{B35F85D0-7648-4A1B-BC7A-62DEE1EC6AC9}" dt="2020-09-26T08:15:51.065" v="34"/>
        <pc:sldMkLst>
          <pc:docMk/>
          <pc:sldMk cId="0" sldId="344"/>
        </pc:sldMkLst>
      </pc:sldChg>
      <pc:sldChg chg="modSp mod modClrScheme chgLayout">
        <pc:chgData name="kapadokyakadin kadın" userId="06930295ac6f27a9" providerId="Windows Live" clId="Web-{B35F85D0-7648-4A1B-BC7A-62DEE1EC6AC9}" dt="2020-09-26T09:00:59.972" v="192"/>
        <pc:sldMkLst>
          <pc:docMk/>
          <pc:sldMk cId="0" sldId="345"/>
        </pc:sldMkLst>
        <pc:spChg chg="mod ord">
          <ac:chgData name="kapadokyakadin kadın" userId="06930295ac6f27a9" providerId="Windows Live" clId="Web-{B35F85D0-7648-4A1B-BC7A-62DEE1EC6AC9}" dt="2020-09-26T09:00:59.972" v="192"/>
          <ac:spMkLst>
            <pc:docMk/>
            <pc:sldMk cId="0" sldId="345"/>
            <ac:spMk id="2" creationId="{00000000-0000-0000-0000-000000000000}"/>
          </ac:spMkLst>
        </pc:spChg>
        <pc:spChg chg="mod ord">
          <ac:chgData name="kapadokyakadin kadın" userId="06930295ac6f27a9" providerId="Windows Live" clId="Web-{B35F85D0-7648-4A1B-BC7A-62DEE1EC6AC9}" dt="2020-09-26T09:00:59.972" v="192"/>
          <ac:spMkLst>
            <pc:docMk/>
            <pc:sldMk cId="0" sldId="345"/>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6"/>
        </pc:sldMkLst>
        <pc:spChg chg="mod ord">
          <ac:chgData name="kapadokyakadin kadın" userId="06930295ac6f27a9" providerId="Windows Live" clId="Web-{B35F85D0-7648-4A1B-BC7A-62DEE1EC6AC9}" dt="2020-09-26T09:00:59.972" v="192"/>
          <ac:spMkLst>
            <pc:docMk/>
            <pc:sldMk cId="0" sldId="346"/>
            <ac:spMk id="2" creationId="{00000000-0000-0000-0000-000000000000}"/>
          </ac:spMkLst>
        </pc:spChg>
        <pc:spChg chg="mod ord">
          <ac:chgData name="kapadokyakadin kadın" userId="06930295ac6f27a9" providerId="Windows Live" clId="Web-{B35F85D0-7648-4A1B-BC7A-62DEE1EC6AC9}" dt="2020-09-26T09:00:59.972" v="192"/>
          <ac:spMkLst>
            <pc:docMk/>
            <pc:sldMk cId="0" sldId="346"/>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7"/>
        </pc:sldMkLst>
        <pc:spChg chg="mod ord">
          <ac:chgData name="kapadokyakadin kadın" userId="06930295ac6f27a9" providerId="Windows Live" clId="Web-{B35F85D0-7648-4A1B-BC7A-62DEE1EC6AC9}" dt="2020-09-26T09:00:59.972" v="192"/>
          <ac:spMkLst>
            <pc:docMk/>
            <pc:sldMk cId="0" sldId="347"/>
            <ac:spMk id="2" creationId="{00000000-0000-0000-0000-000000000000}"/>
          </ac:spMkLst>
        </pc:spChg>
        <pc:spChg chg="mod ord">
          <ac:chgData name="kapadokyakadin kadın" userId="06930295ac6f27a9" providerId="Windows Live" clId="Web-{B35F85D0-7648-4A1B-BC7A-62DEE1EC6AC9}" dt="2020-09-26T09:00:59.972" v="192"/>
          <ac:spMkLst>
            <pc:docMk/>
            <pc:sldMk cId="0" sldId="347"/>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8"/>
        </pc:sldMkLst>
        <pc:spChg chg="mod ord">
          <ac:chgData name="kapadokyakadin kadın" userId="06930295ac6f27a9" providerId="Windows Live" clId="Web-{B35F85D0-7648-4A1B-BC7A-62DEE1EC6AC9}" dt="2020-09-26T09:00:59.972" v="192"/>
          <ac:spMkLst>
            <pc:docMk/>
            <pc:sldMk cId="0" sldId="348"/>
            <ac:spMk id="2" creationId="{00000000-0000-0000-0000-000000000000}"/>
          </ac:spMkLst>
        </pc:spChg>
        <pc:spChg chg="mod ord">
          <ac:chgData name="kapadokyakadin kadın" userId="06930295ac6f27a9" providerId="Windows Live" clId="Web-{B35F85D0-7648-4A1B-BC7A-62DEE1EC6AC9}" dt="2020-09-26T09:00:59.972" v="192"/>
          <ac:spMkLst>
            <pc:docMk/>
            <pc:sldMk cId="0" sldId="348"/>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49"/>
        </pc:sldMkLst>
        <pc:spChg chg="mod ord">
          <ac:chgData name="kapadokyakadin kadın" userId="06930295ac6f27a9" providerId="Windows Live" clId="Web-{B35F85D0-7648-4A1B-BC7A-62DEE1EC6AC9}" dt="2020-09-26T09:00:59.972" v="192"/>
          <ac:spMkLst>
            <pc:docMk/>
            <pc:sldMk cId="0" sldId="349"/>
            <ac:spMk id="2" creationId="{00000000-0000-0000-0000-000000000000}"/>
          </ac:spMkLst>
        </pc:spChg>
        <pc:spChg chg="mod ord">
          <ac:chgData name="kapadokyakadin kadın" userId="06930295ac6f27a9" providerId="Windows Live" clId="Web-{B35F85D0-7648-4A1B-BC7A-62DEE1EC6AC9}" dt="2020-09-26T09:00:59.972" v="192"/>
          <ac:spMkLst>
            <pc:docMk/>
            <pc:sldMk cId="0" sldId="349"/>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0"/>
        </pc:sldMkLst>
        <pc:spChg chg="mod ord">
          <ac:chgData name="kapadokyakadin kadın" userId="06930295ac6f27a9" providerId="Windows Live" clId="Web-{B35F85D0-7648-4A1B-BC7A-62DEE1EC6AC9}" dt="2020-09-26T09:00:59.972" v="192"/>
          <ac:spMkLst>
            <pc:docMk/>
            <pc:sldMk cId="0" sldId="350"/>
            <ac:spMk id="2" creationId="{00000000-0000-0000-0000-000000000000}"/>
          </ac:spMkLst>
        </pc:spChg>
        <pc:spChg chg="mod ord">
          <ac:chgData name="kapadokyakadin kadın" userId="06930295ac6f27a9" providerId="Windows Live" clId="Web-{B35F85D0-7648-4A1B-BC7A-62DEE1EC6AC9}" dt="2020-09-26T09:00:59.972" v="192"/>
          <ac:spMkLst>
            <pc:docMk/>
            <pc:sldMk cId="0" sldId="350"/>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1"/>
        </pc:sldMkLst>
        <pc:spChg chg="mod ord">
          <ac:chgData name="kapadokyakadin kadın" userId="06930295ac6f27a9" providerId="Windows Live" clId="Web-{B35F85D0-7648-4A1B-BC7A-62DEE1EC6AC9}" dt="2020-09-26T09:00:59.972" v="192"/>
          <ac:spMkLst>
            <pc:docMk/>
            <pc:sldMk cId="0" sldId="351"/>
            <ac:spMk id="2" creationId="{00000000-0000-0000-0000-000000000000}"/>
          </ac:spMkLst>
        </pc:spChg>
        <pc:spChg chg="mod ord">
          <ac:chgData name="kapadokyakadin kadın" userId="06930295ac6f27a9" providerId="Windows Live" clId="Web-{B35F85D0-7648-4A1B-BC7A-62DEE1EC6AC9}" dt="2020-09-26T09:00:59.972" v="192"/>
          <ac:spMkLst>
            <pc:docMk/>
            <pc:sldMk cId="0" sldId="351"/>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2"/>
        </pc:sldMkLst>
        <pc:spChg chg="mod ord">
          <ac:chgData name="kapadokyakadin kadın" userId="06930295ac6f27a9" providerId="Windows Live" clId="Web-{B35F85D0-7648-4A1B-BC7A-62DEE1EC6AC9}" dt="2020-09-26T09:00:59.972" v="192"/>
          <ac:spMkLst>
            <pc:docMk/>
            <pc:sldMk cId="0" sldId="352"/>
            <ac:spMk id="2" creationId="{00000000-0000-0000-0000-000000000000}"/>
          </ac:spMkLst>
        </pc:spChg>
        <pc:spChg chg="mod ord">
          <ac:chgData name="kapadokyakadin kadın" userId="06930295ac6f27a9" providerId="Windows Live" clId="Web-{B35F85D0-7648-4A1B-BC7A-62DEE1EC6AC9}" dt="2020-09-26T09:00:59.972" v="192"/>
          <ac:spMkLst>
            <pc:docMk/>
            <pc:sldMk cId="0" sldId="352"/>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3"/>
        </pc:sldMkLst>
        <pc:spChg chg="mod ord">
          <ac:chgData name="kapadokyakadin kadın" userId="06930295ac6f27a9" providerId="Windows Live" clId="Web-{B35F85D0-7648-4A1B-BC7A-62DEE1EC6AC9}" dt="2020-09-26T09:00:59.972" v="192"/>
          <ac:spMkLst>
            <pc:docMk/>
            <pc:sldMk cId="0" sldId="353"/>
            <ac:spMk id="2" creationId="{00000000-0000-0000-0000-000000000000}"/>
          </ac:spMkLst>
        </pc:spChg>
        <pc:spChg chg="mod ord">
          <ac:chgData name="kapadokyakadin kadın" userId="06930295ac6f27a9" providerId="Windows Live" clId="Web-{B35F85D0-7648-4A1B-BC7A-62DEE1EC6AC9}" dt="2020-09-26T09:00:59.972" v="192"/>
          <ac:spMkLst>
            <pc:docMk/>
            <pc:sldMk cId="0" sldId="353"/>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4"/>
        </pc:sldMkLst>
        <pc:spChg chg="mod ord">
          <ac:chgData name="kapadokyakadin kadın" userId="06930295ac6f27a9" providerId="Windows Live" clId="Web-{B35F85D0-7648-4A1B-BC7A-62DEE1EC6AC9}" dt="2020-09-26T09:00:59.972" v="192"/>
          <ac:spMkLst>
            <pc:docMk/>
            <pc:sldMk cId="0" sldId="354"/>
            <ac:spMk id="2" creationId="{00000000-0000-0000-0000-000000000000}"/>
          </ac:spMkLst>
        </pc:spChg>
        <pc:spChg chg="mod ord">
          <ac:chgData name="kapadokyakadin kadın" userId="06930295ac6f27a9" providerId="Windows Live" clId="Web-{B35F85D0-7648-4A1B-BC7A-62DEE1EC6AC9}" dt="2020-09-26T09:00:59.972" v="192"/>
          <ac:spMkLst>
            <pc:docMk/>
            <pc:sldMk cId="0" sldId="354"/>
            <ac:spMk id="3" creationId="{00000000-0000-0000-0000-000000000000}"/>
          </ac:spMkLst>
        </pc:spChg>
      </pc:sldChg>
      <pc:sldChg chg="modSp mod modClrScheme chgLayout">
        <pc:chgData name="kapadokyakadin kadın" userId="06930295ac6f27a9" providerId="Windows Live" clId="Web-{B35F85D0-7648-4A1B-BC7A-62DEE1EC6AC9}" dt="2020-09-26T09:00:59.972" v="192"/>
        <pc:sldMkLst>
          <pc:docMk/>
          <pc:sldMk cId="0" sldId="355"/>
        </pc:sldMkLst>
        <pc:spChg chg="mod ord">
          <ac:chgData name="kapadokyakadin kadın" userId="06930295ac6f27a9" providerId="Windows Live" clId="Web-{B35F85D0-7648-4A1B-BC7A-62DEE1EC6AC9}" dt="2020-09-26T09:00:59.972" v="192"/>
          <ac:spMkLst>
            <pc:docMk/>
            <pc:sldMk cId="0" sldId="355"/>
            <ac:spMk id="2" creationId="{00000000-0000-0000-0000-000000000000}"/>
          </ac:spMkLst>
        </pc:spChg>
        <pc:spChg chg="mod ord">
          <ac:chgData name="kapadokyakadin kadın" userId="06930295ac6f27a9" providerId="Windows Live" clId="Web-{B35F85D0-7648-4A1B-BC7A-62DEE1EC6AC9}" dt="2020-09-26T09:00:59.972" v="192"/>
          <ac:spMkLst>
            <pc:docMk/>
            <pc:sldMk cId="0" sldId="355"/>
            <ac:spMk id="3" creationId="{00000000-0000-0000-0000-000000000000}"/>
          </ac:spMkLst>
        </pc:spChg>
      </pc:sldChg>
      <pc:sldChg chg="delSp modSp mod ord modClrScheme chgLayout">
        <pc:chgData name="kapadokyakadin kadın" userId="06930295ac6f27a9" providerId="Windows Live" clId="Web-{B35F85D0-7648-4A1B-BC7A-62DEE1EC6AC9}" dt="2020-09-26T09:50:16.514" v="774" actId="14100"/>
        <pc:sldMkLst>
          <pc:docMk/>
          <pc:sldMk cId="0" sldId="356"/>
        </pc:sldMkLst>
        <pc:spChg chg="del mod ord">
          <ac:chgData name="kapadokyakadin kadın" userId="06930295ac6f27a9" providerId="Windows Live" clId="Web-{B35F85D0-7648-4A1B-BC7A-62DEE1EC6AC9}" dt="2020-09-26T09:50:11.717" v="773"/>
          <ac:spMkLst>
            <pc:docMk/>
            <pc:sldMk cId="0" sldId="356"/>
            <ac:spMk id="2" creationId="{00000000-0000-0000-0000-000000000000}"/>
          </ac:spMkLst>
        </pc:spChg>
        <pc:spChg chg="mod ord">
          <ac:chgData name="kapadokyakadin kadın" userId="06930295ac6f27a9" providerId="Windows Live" clId="Web-{B35F85D0-7648-4A1B-BC7A-62DEE1EC6AC9}" dt="2020-09-26T09:50:16.514" v="774" actId="14100"/>
          <ac:spMkLst>
            <pc:docMk/>
            <pc:sldMk cId="0" sldId="356"/>
            <ac:spMk id="3" creationId="{00000000-0000-0000-0000-000000000000}"/>
          </ac:spMkLst>
        </pc:spChg>
      </pc:sldChg>
      <pc:sldChg chg="addSp delSp modSp new del ord">
        <pc:chgData name="kapadokyakadin kadın" userId="06930295ac6f27a9" providerId="Windows Live" clId="Web-{B35F85D0-7648-4A1B-BC7A-62DEE1EC6AC9}" dt="2020-09-26T08:43:41.791" v="146"/>
        <pc:sldMkLst>
          <pc:docMk/>
          <pc:sldMk cId="1893018518" sldId="357"/>
        </pc:sldMkLst>
        <pc:spChg chg="mod">
          <ac:chgData name="kapadokyakadin kadın" userId="06930295ac6f27a9" providerId="Windows Live" clId="Web-{B35F85D0-7648-4A1B-BC7A-62DEE1EC6AC9}" dt="2020-09-26T08:15:16.704" v="28" actId="20577"/>
          <ac:spMkLst>
            <pc:docMk/>
            <pc:sldMk cId="1893018518" sldId="357"/>
            <ac:spMk id="2" creationId="{9938928B-4340-46F9-BF93-98F783C970DE}"/>
          </ac:spMkLst>
        </pc:spChg>
        <pc:picChg chg="add del mod">
          <ac:chgData name="kapadokyakadin kadın" userId="06930295ac6f27a9" providerId="Windows Live" clId="Web-{B35F85D0-7648-4A1B-BC7A-62DEE1EC6AC9}" dt="2020-09-26T08:43:31.509" v="144"/>
          <ac:picMkLst>
            <pc:docMk/>
            <pc:sldMk cId="1893018518" sldId="357"/>
            <ac:picMk id="3" creationId="{20F3E2C8-B209-45FC-A68F-62E085EAFD99}"/>
          </ac:picMkLst>
        </pc:picChg>
      </pc:sldChg>
      <pc:sldChg chg="addSp delSp modSp new mod modClrScheme chgLayout">
        <pc:chgData name="kapadokyakadin kadın" userId="06930295ac6f27a9" providerId="Windows Live" clId="Web-{B35F85D0-7648-4A1B-BC7A-62DEE1EC6AC9}" dt="2020-09-26T09:01:17.847" v="193" actId="14100"/>
        <pc:sldMkLst>
          <pc:docMk/>
          <pc:sldMk cId="732626039" sldId="358"/>
        </pc:sldMkLst>
        <pc:spChg chg="del">
          <ac:chgData name="kapadokyakadin kadın" userId="06930295ac6f27a9" providerId="Windows Live" clId="Web-{B35F85D0-7648-4A1B-BC7A-62DEE1EC6AC9}" dt="2020-09-26T08:44:32.589" v="159"/>
          <ac:spMkLst>
            <pc:docMk/>
            <pc:sldMk cId="732626039" sldId="358"/>
            <ac:spMk id="2" creationId="{9189C615-BD81-444B-9C0A-FD0576872982}"/>
          </ac:spMkLst>
        </pc:spChg>
        <pc:picChg chg="add mod">
          <ac:chgData name="kapadokyakadin kadın" userId="06930295ac6f27a9" providerId="Windows Live" clId="Web-{B35F85D0-7648-4A1B-BC7A-62DEE1EC6AC9}" dt="2020-09-26T09:01:17.847" v="193" actId="14100"/>
          <ac:picMkLst>
            <pc:docMk/>
            <pc:sldMk cId="732626039" sldId="358"/>
            <ac:picMk id="3" creationId="{98554D96-EC22-46CC-A335-179E57443EDC}"/>
          </ac:picMkLst>
        </pc:picChg>
      </pc:sldChg>
      <pc:sldChg chg="modSp new mod modClrScheme chgLayout">
        <pc:chgData name="kapadokyakadin kadın" userId="06930295ac6f27a9" providerId="Windows Live" clId="Web-{B35F85D0-7648-4A1B-BC7A-62DEE1EC6AC9}" dt="2020-09-26T09:47:38.167" v="704" actId="1076"/>
        <pc:sldMkLst>
          <pc:docMk/>
          <pc:sldMk cId="2202830671" sldId="359"/>
        </pc:sldMkLst>
        <pc:spChg chg="mod ord">
          <ac:chgData name="kapadokyakadin kadın" userId="06930295ac6f27a9" providerId="Windows Live" clId="Web-{B35F85D0-7648-4A1B-BC7A-62DEE1EC6AC9}" dt="2020-09-26T09:03:52.225" v="253" actId="20577"/>
          <ac:spMkLst>
            <pc:docMk/>
            <pc:sldMk cId="2202830671" sldId="359"/>
            <ac:spMk id="2" creationId="{7D6BCABE-43BF-499B-A2A2-1FABFB4BAD71}"/>
          </ac:spMkLst>
        </pc:spChg>
        <pc:spChg chg="mod ord">
          <ac:chgData name="kapadokyakadin kadın" userId="06930295ac6f27a9" providerId="Windows Live" clId="Web-{B35F85D0-7648-4A1B-BC7A-62DEE1EC6AC9}" dt="2020-09-26T09:47:38.167" v="704" actId="1076"/>
          <ac:spMkLst>
            <pc:docMk/>
            <pc:sldMk cId="2202830671" sldId="359"/>
            <ac:spMk id="3" creationId="{C1F72D68-F16C-4D6F-903B-C6276B0BFA08}"/>
          </ac:spMkLst>
        </pc:spChg>
      </pc:sldChg>
      <pc:sldChg chg="modSp add ord replId">
        <pc:chgData name="kapadokyakadin kadın" userId="06930295ac6f27a9" providerId="Windows Live" clId="Web-{B35F85D0-7648-4A1B-BC7A-62DEE1EC6AC9}" dt="2020-09-26T10:08:18.007" v="1038" actId="20577"/>
        <pc:sldMkLst>
          <pc:docMk/>
          <pc:sldMk cId="1884391154" sldId="360"/>
        </pc:sldMkLst>
        <pc:spChg chg="mod">
          <ac:chgData name="kapadokyakadin kadın" userId="06930295ac6f27a9" providerId="Windows Live" clId="Web-{B35F85D0-7648-4A1B-BC7A-62DEE1EC6AC9}" dt="2020-09-26T10:08:18.007" v="1038" actId="20577"/>
          <ac:spMkLst>
            <pc:docMk/>
            <pc:sldMk cId="1884391154" sldId="360"/>
            <ac:spMk id="2" creationId="{00000000-0000-0000-0000-000000000000}"/>
          </ac:spMkLst>
        </pc:spChg>
        <pc:spChg chg="mod">
          <ac:chgData name="kapadokyakadin kadın" userId="06930295ac6f27a9" providerId="Windows Live" clId="Web-{B35F85D0-7648-4A1B-BC7A-62DEE1EC6AC9}" dt="2020-09-26T09:55:46.662" v="938" actId="14100"/>
          <ac:spMkLst>
            <pc:docMk/>
            <pc:sldMk cId="1884391154" sldId="360"/>
            <ac:spMk id="3" creationId="{00000000-0000-0000-0000-000000000000}"/>
          </ac:spMkLst>
        </pc:spChg>
      </pc:sldChg>
      <pc:sldChg chg="modSp add replId">
        <pc:chgData name="kapadokyakadin kadın" userId="06930295ac6f27a9" providerId="Windows Live" clId="Web-{B35F85D0-7648-4A1B-BC7A-62DEE1EC6AC9}" dt="2020-09-26T09:50:28.765" v="776" actId="20577"/>
        <pc:sldMkLst>
          <pc:docMk/>
          <pc:sldMk cId="3552235267" sldId="361"/>
        </pc:sldMkLst>
        <pc:spChg chg="mod">
          <ac:chgData name="kapadokyakadin kadın" userId="06930295ac6f27a9" providerId="Windows Live" clId="Web-{B35F85D0-7648-4A1B-BC7A-62DEE1EC6AC9}" dt="2020-09-26T09:50:28.765" v="776" actId="20577"/>
          <ac:spMkLst>
            <pc:docMk/>
            <pc:sldMk cId="3552235267" sldId="361"/>
            <ac:spMk id="3" creationId="{00000000-0000-0000-0000-000000000000}"/>
          </ac:spMkLst>
        </pc:spChg>
      </pc:sldChg>
      <pc:sldMasterChg chg="del delSldLayout">
        <pc:chgData name="kapadokyakadin kadın" userId="06930295ac6f27a9" providerId="Windows Live" clId="Web-{B35F85D0-7648-4A1B-BC7A-62DEE1EC6AC9}" dt="2020-09-26T09:00:59.972" v="192"/>
        <pc:sldMasterMkLst>
          <pc:docMk/>
          <pc:sldMasterMk cId="0" sldId="2147483648"/>
        </pc:sldMasterMkLst>
        <pc:sldLayoutChg chg="del">
          <pc:chgData name="kapadokyakadin kadın" userId="06930295ac6f27a9" providerId="Windows Live" clId="Web-{B35F85D0-7648-4A1B-BC7A-62DEE1EC6AC9}" dt="2020-09-26T09:00:59.972" v="192"/>
          <pc:sldLayoutMkLst>
            <pc:docMk/>
            <pc:sldMasterMk cId="0" sldId="2147483648"/>
            <pc:sldLayoutMk cId="0" sldId="2147483649"/>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0"/>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1"/>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2"/>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3"/>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4"/>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5"/>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6"/>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7"/>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8"/>
          </pc:sldLayoutMkLst>
        </pc:sldLayoutChg>
        <pc:sldLayoutChg chg="del">
          <pc:chgData name="kapadokyakadin kadın" userId="06930295ac6f27a9" providerId="Windows Live" clId="Web-{B35F85D0-7648-4A1B-BC7A-62DEE1EC6AC9}" dt="2020-09-26T09:00:59.972" v="192"/>
          <pc:sldLayoutMkLst>
            <pc:docMk/>
            <pc:sldMasterMk cId="0" sldId="2147483648"/>
            <pc:sldLayoutMk cId="0" sldId="2147483659"/>
          </pc:sldLayoutMkLst>
        </pc:sldLayoutChg>
      </pc:sldMasterChg>
      <pc:sldMasterChg chg="add addSldLayout modSldLayout">
        <pc:chgData name="kapadokyakadin kadın" userId="06930295ac6f27a9" providerId="Windows Live" clId="Web-{B35F85D0-7648-4A1B-BC7A-62DEE1EC6AC9}" dt="2020-09-26T09:00:59.972" v="192"/>
        <pc:sldMasterMkLst>
          <pc:docMk/>
          <pc:sldMasterMk cId="60756895" sldId="2147483660"/>
        </pc:sldMasterMkLst>
        <pc:sldLayoutChg chg="add mod replId">
          <pc:chgData name="kapadokyakadin kadın" userId="06930295ac6f27a9" providerId="Windows Live" clId="Web-{B35F85D0-7648-4A1B-BC7A-62DEE1EC6AC9}" dt="2020-09-26T09:00:59.972" v="192"/>
          <pc:sldLayoutMkLst>
            <pc:docMk/>
            <pc:sldMasterMk cId="60756895" sldId="2147483660"/>
            <pc:sldLayoutMk cId="3097692034" sldId="2147483661"/>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016526123" sldId="2147483662"/>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966860252" sldId="2147483663"/>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600550819" sldId="2147483664"/>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97499709" sldId="2147483665"/>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15200276" sldId="2147483666"/>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824887927" sldId="2147483667"/>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953432725" sldId="2147483668"/>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448625065" sldId="2147483669"/>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3674225237" sldId="2147483670"/>
          </pc:sldLayoutMkLst>
        </pc:sldLayoutChg>
        <pc:sldLayoutChg chg="add mod replId">
          <pc:chgData name="kapadokyakadin kadın" userId="06930295ac6f27a9" providerId="Windows Live" clId="Web-{B35F85D0-7648-4A1B-BC7A-62DEE1EC6AC9}" dt="2020-09-26T09:00:59.972" v="192"/>
          <pc:sldLayoutMkLst>
            <pc:docMk/>
            <pc:sldMasterMk cId="60756895" sldId="2147483660"/>
            <pc:sldLayoutMk cId="2731518643" sldId="2147483671"/>
          </pc:sldLayoutMkLst>
        </pc:sldLayoutChg>
      </pc:sldMasterChg>
    </pc:docChg>
  </pc:docChgLst>
  <pc:docChgLst>
    <pc:chgData name="Security Alert" userId="06930295ac6f27a9" providerId="Windows Live" clId="Web-{F6720E70-EE71-49DA-988F-0A339B6EE239}"/>
    <pc:docChg chg="modSld">
      <pc:chgData name="Security Alert" userId="06930295ac6f27a9" providerId="Windows Live" clId="Web-{F6720E70-EE71-49DA-988F-0A339B6EE239}" dt="2020-11-23T12:01:37.704" v="0" actId="1076"/>
      <pc:docMkLst>
        <pc:docMk/>
      </pc:docMkLst>
      <pc:sldChg chg="modSp">
        <pc:chgData name="Security Alert" userId="06930295ac6f27a9" providerId="Windows Live" clId="Web-{F6720E70-EE71-49DA-988F-0A339B6EE239}" dt="2020-11-23T12:01:37.704" v="0" actId="1076"/>
        <pc:sldMkLst>
          <pc:docMk/>
          <pc:sldMk cId="732626039" sldId="358"/>
        </pc:sldMkLst>
        <pc:picChg chg="mod">
          <ac:chgData name="Security Alert" userId="06930295ac6f27a9" providerId="Windows Live" clId="Web-{F6720E70-EE71-49DA-988F-0A339B6EE239}" dt="2020-11-23T12:01:37.704" v="0" actId="1076"/>
          <ac:picMkLst>
            <pc:docMk/>
            <pc:sldMk cId="732626039" sldId="358"/>
            <ac:picMk id="3" creationId="{98554D96-EC22-46CC-A335-179E57443ED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69AAA-F17C-4708-8893-8E146FCA82C0}" type="datetimeFigureOut">
              <a:rPr lang="tr-TR" smtClean="0"/>
              <a:t>28.07.2021</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93E25-A35E-496C-BB8B-43E784AF515E}" type="slidenum">
              <a:rPr lang="tr-TR" smtClean="0"/>
              <a:t>‹#›</a:t>
            </a:fld>
            <a:endParaRPr lang="tr-TR"/>
          </a:p>
        </p:txBody>
      </p:sp>
    </p:spTree>
    <p:extLst>
      <p:ext uri="{BB962C8B-B14F-4D97-AF65-F5344CB8AC3E}">
        <p14:creationId xmlns:p14="http://schemas.microsoft.com/office/powerpoint/2010/main" val="244735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4793E25-A35E-496C-BB8B-43E784AF515E}" type="slidenum">
              <a:rPr lang="tr-TR" smtClean="0"/>
              <a:t>49</a:t>
            </a:fld>
            <a:endParaRPr lang="tr-TR"/>
          </a:p>
        </p:txBody>
      </p:sp>
    </p:spTree>
    <p:extLst>
      <p:ext uri="{BB962C8B-B14F-4D97-AF65-F5344CB8AC3E}">
        <p14:creationId xmlns:p14="http://schemas.microsoft.com/office/powerpoint/2010/main" val="2955326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89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9308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2566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3331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2672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721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8764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207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9646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6178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9397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853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944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387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56337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675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7/28/2021</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8864829"/>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txBox="1">
            <a:spLocks/>
          </p:cNvSpPr>
          <p:nvPr/>
        </p:nvSpPr>
        <p:spPr>
          <a:xfrm>
            <a:off x="725554" y="2349924"/>
            <a:ext cx="7878894" cy="2464952"/>
          </a:xfrm>
          <a:prstGeom prst="rect">
            <a:avLst/>
          </a:prstGeom>
        </p:spPr>
        <p:txBody>
          <a:bodyPr>
            <a:normAutofit fontScale="97500"/>
          </a:bodyPr>
          <a:lstStyle/>
          <a:p>
            <a:pPr marL="0" marR="0" lvl="0" indent="0" algn="ctr" defTabSz="685800" rtl="0" eaLnBrk="1" fontAlgn="auto" latinLnBrk="0" hangingPunct="1">
              <a:lnSpc>
                <a:spcPct val="85000"/>
              </a:lnSpc>
              <a:spcBef>
                <a:spcPct val="0"/>
              </a:spcBef>
              <a:spcAft>
                <a:spcPts val="0"/>
              </a:spcAft>
              <a:buClrTx/>
              <a:buSzTx/>
              <a:buFontTx/>
              <a:buNone/>
              <a:tabLst/>
              <a:defRPr/>
            </a:pPr>
            <a:endParaRPr kumimoji="0" lang="tr-TR" sz="3100" b="1" i="0" u="none" strike="noStrike" kern="1200" cap="none" spc="-113" normalizeH="0" baseline="0" noProof="0" dirty="0">
              <a:ln>
                <a:noFill/>
              </a:ln>
              <a:solidFill>
                <a:schemeClr val="bg2">
                  <a:lumMod val="25000"/>
                </a:schemeClr>
              </a:solidFill>
              <a:effectLst/>
              <a:uLnTx/>
              <a:uFillTx/>
              <a:latin typeface="Calibri" panose="020F0502020204030204" pitchFamily="34" charset="0"/>
              <a:ea typeface="+mj-ea"/>
              <a:cs typeface="+mj-cs"/>
            </a:endParaRPr>
          </a:p>
        </p:txBody>
      </p:sp>
      <p:pic>
        <p:nvPicPr>
          <p:cNvPr id="3" name="3 Resim" descr="logo2">
            <a:extLst>
              <a:ext uri="{FF2B5EF4-FFF2-40B4-BE49-F238E27FC236}">
                <a16:creationId xmlns:a16="http://schemas.microsoft.com/office/drawing/2014/main" id="{6DB799C2-E225-45A5-AD44-900E061EF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0008" y="14563"/>
            <a:ext cx="1583992" cy="141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85C47181-0C52-4304-95B4-92F40608AA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024336"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etin kutusu 5">
            <a:extLst>
              <a:ext uri="{FF2B5EF4-FFF2-40B4-BE49-F238E27FC236}">
                <a16:creationId xmlns:a16="http://schemas.microsoft.com/office/drawing/2014/main" id="{576B4985-CB75-4209-AC03-02723AF690DB}"/>
              </a:ext>
            </a:extLst>
          </p:cNvPr>
          <p:cNvSpPr txBox="1"/>
          <p:nvPr/>
        </p:nvSpPr>
        <p:spPr>
          <a:xfrm>
            <a:off x="827584" y="3140968"/>
            <a:ext cx="7878894" cy="2554545"/>
          </a:xfrm>
          <a:prstGeom prst="rect">
            <a:avLst/>
          </a:prstGeom>
          <a:noFill/>
        </p:spPr>
        <p:txBody>
          <a:bodyPr wrap="square">
            <a:spAutoFit/>
          </a:bodyPr>
          <a:lstStyle/>
          <a:p>
            <a:pPr algn="ctr"/>
            <a:r>
              <a:rPr kumimoji="0" lang="tr-TR" altLang="tr-TR" sz="4000" b="1" i="0" u="none" strike="noStrike" kern="1200" cap="none" spc="0" normalizeH="0" baseline="0" noProof="0" dirty="0">
                <a:ln>
                  <a:noFill/>
                </a:ln>
                <a:solidFill>
                  <a:srgbClr val="006633"/>
                </a:solidFill>
                <a:effectLst/>
                <a:uLnTx/>
                <a:uFillTx/>
                <a:latin typeface="Garamond"/>
                <a:ea typeface="+mj-ea"/>
                <a:cs typeface="Arial"/>
              </a:rPr>
              <a:t>GÜÇLÜ KADINLARLA</a:t>
            </a:r>
          </a:p>
          <a:p>
            <a:pPr algn="ctr"/>
            <a:r>
              <a:rPr kumimoji="0" lang="tr-TR" altLang="tr-TR" sz="4000" b="1" i="0" u="none" strike="noStrike" kern="1200" cap="none" spc="0" normalizeH="0" baseline="0" noProof="0" dirty="0">
                <a:ln>
                  <a:noFill/>
                </a:ln>
                <a:solidFill>
                  <a:srgbClr val="006633"/>
                </a:solidFill>
                <a:effectLst/>
                <a:uLnTx/>
                <a:uFillTx/>
                <a:latin typeface="Garamond"/>
                <a:ea typeface="+mj-ea"/>
                <a:cs typeface="Arial"/>
              </a:rPr>
              <a:t>GÜZEL YARINLARA</a:t>
            </a:r>
            <a:br>
              <a:rPr kumimoji="0" lang="tr-TR" altLang="tr-TR" sz="4000" b="1" i="0" u="none" strike="noStrike" kern="1200" cap="none" spc="0" normalizeH="0" baseline="0" noProof="0" dirty="0">
                <a:ln>
                  <a:noFill/>
                </a:ln>
                <a:solidFill>
                  <a:srgbClr val="006633"/>
                </a:solidFill>
                <a:effectLst/>
                <a:uLnTx/>
                <a:uFillTx/>
                <a:latin typeface="Garamond"/>
                <a:ea typeface="+mj-ea"/>
                <a:cs typeface="Arial"/>
              </a:rPr>
            </a:br>
            <a:br>
              <a:rPr kumimoji="0" lang="tr-TR" altLang="tr-TR" sz="4000" b="1" i="0" u="none" strike="noStrike" kern="1200" cap="none" spc="0" normalizeH="0" baseline="0" noProof="0" dirty="0">
                <a:ln>
                  <a:noFill/>
                </a:ln>
                <a:solidFill>
                  <a:srgbClr val="006633"/>
                </a:solidFill>
                <a:effectLst/>
                <a:uLnTx/>
                <a:uFillTx/>
                <a:latin typeface="Garamond"/>
                <a:ea typeface="+mj-ea"/>
                <a:cs typeface="Arial"/>
              </a:rPr>
            </a:br>
            <a:r>
              <a:rPr kumimoji="0" lang="tr-TR" altLang="tr-TR" sz="4000" b="1" i="0" u="none" strike="noStrike" kern="1200" cap="none" spc="0" normalizeH="0" baseline="0" noProof="0" dirty="0">
                <a:ln>
                  <a:noFill/>
                </a:ln>
                <a:solidFill>
                  <a:srgbClr val="006633"/>
                </a:solidFill>
                <a:effectLst/>
                <a:uLnTx/>
                <a:uFillTx/>
                <a:latin typeface="Garamond"/>
                <a:ea typeface="+mj-ea"/>
                <a:cs typeface="Arial"/>
              </a:rPr>
              <a:t>01.07.2020-30.06.2021</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33660" y="857232"/>
            <a:ext cx="7676679" cy="5143535"/>
          </a:xfrm>
        </p:spPr>
        <p:txBody>
          <a:bodyPr vert="horz" lIns="91440" tIns="45720" rIns="91440" bIns="45720" rtlCol="0" anchor="t">
            <a:noAutofit/>
          </a:bodyPr>
          <a:lstStyle/>
          <a:p>
            <a:pPr algn="just"/>
            <a:r>
              <a:rPr lang="tr-TR" sz="2400" dirty="0">
                <a:solidFill>
                  <a:schemeClr val="tx2">
                    <a:lumMod val="25000"/>
                  </a:schemeClr>
                </a:solidFill>
              </a:rPr>
              <a:t>	Yukarıda anlatılan nedenlerle şiddete uğrayan kadınlar saldırganla özdeşleşme eğilimi gösterirler. </a:t>
            </a:r>
          </a:p>
          <a:p>
            <a:pPr algn="just"/>
            <a:r>
              <a:rPr lang="tr-TR" sz="2400" dirty="0">
                <a:solidFill>
                  <a:schemeClr val="tx2">
                    <a:lumMod val="25000"/>
                  </a:schemeClr>
                </a:solidFill>
              </a:rPr>
              <a:t>	Şiddet yaşamış kadınların içinde bulundukları ruh halini daha iyi anlayarak onlara en uygun danışma hizmetini sunabilmek için Stockholm Sendromu olarak da adlandırılan kurbanın saldırganla özdeşleşme durumuna göz atmak gerekir.</a:t>
            </a:r>
            <a:endParaRPr lang="tr-TR" sz="2400" dirty="0">
              <a:solidFill>
                <a:schemeClr val="tx2">
                  <a:lumMod val="25000"/>
                </a:schemeClr>
              </a:solidFill>
              <a:ea typeface="+mn-lt"/>
              <a:cs typeface="+mn-lt"/>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731255" cy="1280890"/>
          </a:xfrm>
        </p:spPr>
        <p:txBody>
          <a:bodyPr>
            <a:normAutofit/>
          </a:bodyPr>
          <a:lstStyle/>
          <a:p>
            <a:r>
              <a:rPr lang="tr-TR" sz="3200" b="1" dirty="0">
                <a:solidFill>
                  <a:schemeClr val="bg2">
                    <a:lumMod val="25000"/>
                  </a:schemeClr>
                </a:solidFill>
              </a:rPr>
              <a:t>Hayat ve Aile Öyküsünü Dinleme</a:t>
            </a:r>
            <a:endParaRPr lang="tr-TR" sz="3200" b="1" dirty="0"/>
          </a:p>
        </p:txBody>
      </p:sp>
      <p:sp>
        <p:nvSpPr>
          <p:cNvPr id="3" name="2 İçerik Yer Tutucusu"/>
          <p:cNvSpPr>
            <a:spLocks noGrp="1"/>
          </p:cNvSpPr>
          <p:nvPr>
            <p:ph idx="1"/>
          </p:nvPr>
        </p:nvSpPr>
        <p:spPr>
          <a:xfrm>
            <a:off x="971600" y="1844824"/>
            <a:ext cx="7704856" cy="3777622"/>
          </a:xfrm>
        </p:spPr>
        <p:txBody>
          <a:bodyPr>
            <a:normAutofit/>
          </a:bodyPr>
          <a:lstStyle/>
          <a:p>
            <a:pPr algn="just"/>
            <a:r>
              <a:rPr lang="tr-TR" sz="2400" dirty="0">
                <a:solidFill>
                  <a:schemeClr val="bg2">
                    <a:lumMod val="25000"/>
                  </a:schemeClr>
                </a:solidFill>
              </a:rPr>
              <a:t>Kadının şiddet geçmişi hakkında sahip olunan bilgi, eşinden gördüğü şiddete neden katlandığı ile ilgili gerekçeleri anlamakta yardımcı olur.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707950"/>
            <a:ext cx="6803263" cy="1280890"/>
          </a:xfrm>
        </p:spPr>
        <p:txBody>
          <a:bodyPr>
            <a:normAutofit/>
          </a:bodyPr>
          <a:lstStyle/>
          <a:p>
            <a:r>
              <a:rPr lang="tr-TR" sz="3200" b="1" dirty="0">
                <a:solidFill>
                  <a:schemeClr val="bg2">
                    <a:lumMod val="25000"/>
                  </a:schemeClr>
                </a:solidFill>
              </a:rPr>
              <a:t>Hayat ve Aile Öyküsünü Dinleme</a:t>
            </a:r>
            <a:endParaRPr lang="tr-TR" sz="3200" b="1" dirty="0"/>
          </a:p>
        </p:txBody>
      </p:sp>
      <p:sp>
        <p:nvSpPr>
          <p:cNvPr id="3" name="2 İçerik Yer Tutucusu"/>
          <p:cNvSpPr>
            <a:spLocks noGrp="1"/>
          </p:cNvSpPr>
          <p:nvPr>
            <p:ph idx="1"/>
          </p:nvPr>
        </p:nvSpPr>
        <p:spPr>
          <a:xfrm>
            <a:off x="891305" y="1772816"/>
            <a:ext cx="7704855" cy="3777622"/>
          </a:xfrm>
        </p:spPr>
        <p:txBody>
          <a:bodyPr>
            <a:normAutofit/>
          </a:bodyPr>
          <a:lstStyle/>
          <a:p>
            <a:pPr algn="just"/>
            <a:r>
              <a:rPr lang="tr-TR" sz="2400" dirty="0">
                <a:solidFill>
                  <a:schemeClr val="bg2">
                    <a:lumMod val="25000"/>
                  </a:schemeClr>
                </a:solidFill>
              </a:rPr>
              <a:t>Belki kadının yaşam öyküsünde yaralanmışlıklar vardır; örneğin anne babasından gördüğü psikolojik şiddet. </a:t>
            </a:r>
          </a:p>
          <a:p>
            <a:pPr algn="just"/>
            <a:r>
              <a:rPr lang="tr-TR" sz="2400" dirty="0">
                <a:solidFill>
                  <a:schemeClr val="bg2">
                    <a:lumMod val="25000"/>
                  </a:schemeClr>
                </a:solidFill>
              </a:rPr>
              <a:t>Kadın geçmişinde gördüğü psikolojik şiddeti bugün eşinden gördüğü fiziksel şiddetten daha ağır bulabilir. </a:t>
            </a:r>
          </a:p>
          <a:p>
            <a:pPr algn="just"/>
            <a:r>
              <a:rPr lang="tr-TR" sz="2400" dirty="0">
                <a:solidFill>
                  <a:schemeClr val="bg2">
                    <a:lumMod val="25000"/>
                  </a:schemeClr>
                </a:solidFill>
              </a:rPr>
              <a:t>Kadının yaşam ve aile öyküsüne göz atmak onun eşinden gördüğü şiddeti kabullenmesinin nedenlerini açığa çıkarır.</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731255" cy="1280890"/>
          </a:xfrm>
        </p:spPr>
        <p:txBody>
          <a:bodyPr>
            <a:normAutofit/>
          </a:bodyPr>
          <a:lstStyle/>
          <a:p>
            <a:r>
              <a:rPr lang="tr-TR" sz="3200" b="1" dirty="0">
                <a:solidFill>
                  <a:schemeClr val="bg2">
                    <a:lumMod val="25000"/>
                  </a:schemeClr>
                </a:solidFill>
              </a:rPr>
              <a:t>Hayat ve Aile Öyküsünü Dinleme</a:t>
            </a:r>
            <a:endParaRPr lang="tr-TR" sz="3200" b="1" dirty="0"/>
          </a:p>
        </p:txBody>
      </p:sp>
      <p:sp>
        <p:nvSpPr>
          <p:cNvPr id="3" name="2 İçerik Yer Tutucusu"/>
          <p:cNvSpPr>
            <a:spLocks noGrp="1"/>
          </p:cNvSpPr>
          <p:nvPr>
            <p:ph idx="1"/>
          </p:nvPr>
        </p:nvSpPr>
        <p:spPr>
          <a:xfrm>
            <a:off x="971600" y="1811618"/>
            <a:ext cx="7562801" cy="3777622"/>
          </a:xfrm>
        </p:spPr>
        <p:txBody>
          <a:bodyPr>
            <a:normAutofit/>
          </a:bodyPr>
          <a:lstStyle/>
          <a:p>
            <a:pPr algn="just"/>
            <a:r>
              <a:rPr lang="tr-TR" sz="2400" dirty="0">
                <a:solidFill>
                  <a:schemeClr val="bg2">
                    <a:lumMod val="25000"/>
                  </a:schemeClr>
                </a:solidFill>
              </a:rPr>
              <a:t>Geçmişinde yaşadığı şiddet öyküsünü yeniden kurgulamakla çare arayan kadına nelerle başa çıkabilmiş ve neler yaşamış olduğunu göstermek mümkün olabilir.</a:t>
            </a:r>
          </a:p>
          <a:p>
            <a:pPr marL="0" indent="0" algn="just">
              <a:buNone/>
            </a:pPr>
            <a:r>
              <a:rPr lang="tr-TR" sz="2400" dirty="0">
                <a:solidFill>
                  <a:schemeClr val="bg2">
                    <a:lumMod val="25000"/>
                  </a:schemeClr>
                </a:solidFill>
              </a:rPr>
              <a:t>     Bu yolla onun güçlü yönlerinin farkına varması    	sağlanabilir. </a:t>
            </a:r>
          </a:p>
          <a:p>
            <a:pPr marL="0" indent="0" algn="just">
              <a:buNone/>
            </a:pPr>
            <a:endParaRPr lang="tr-TR" dirty="0">
              <a:solidFill>
                <a:schemeClr val="bg2">
                  <a:lumMod val="25000"/>
                </a:schemeClr>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8401" y="620688"/>
            <a:ext cx="6589199" cy="1280890"/>
          </a:xfrm>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971600" y="2204864"/>
            <a:ext cx="7562800" cy="3777622"/>
          </a:xfrm>
        </p:spPr>
        <p:txBody>
          <a:bodyPr>
            <a:normAutofit/>
          </a:bodyPr>
          <a:lstStyle/>
          <a:p>
            <a:pPr algn="just"/>
            <a:r>
              <a:rPr lang="tr-TR" sz="2400" dirty="0">
                <a:solidFill>
                  <a:schemeClr val="bg2">
                    <a:lumMod val="25000"/>
                  </a:schemeClr>
                </a:solidFill>
              </a:rPr>
              <a:t> Bu kadınlar çoğunlukla yaşamla başa çıkabilecek çok güçlü yeteneklere sahiptirler.</a:t>
            </a:r>
          </a:p>
          <a:p>
            <a:pPr algn="just"/>
            <a:r>
              <a:rPr lang="tr-TR" sz="2400" dirty="0">
                <a:solidFill>
                  <a:schemeClr val="bg2">
                    <a:lumMod val="25000"/>
                  </a:schemeClr>
                </a:solidFill>
              </a:rPr>
              <a:t> Bu yetenek ve güçlerini ilişki dışındaki alanlarda örneğin mesleki yaşamlarında gösterirler. </a:t>
            </a:r>
          </a:p>
          <a:p>
            <a:pPr algn="just"/>
            <a:r>
              <a:rPr lang="tr-TR" sz="2400" dirty="0">
                <a:solidFill>
                  <a:schemeClr val="bg2">
                    <a:lumMod val="25000"/>
                  </a:schemeClr>
                </a:solidFill>
              </a:rPr>
              <a:t>Bu onlara ilişkileri içerisindeki şartlara dayanabilmelerinde de yardım eder.</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77400" y="620688"/>
            <a:ext cx="6589199" cy="1280890"/>
          </a:xfrm>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899592" y="1988393"/>
            <a:ext cx="7848872" cy="3777622"/>
          </a:xfrm>
        </p:spPr>
        <p:txBody>
          <a:bodyPr>
            <a:normAutofit/>
          </a:bodyPr>
          <a:lstStyle/>
          <a:p>
            <a:pPr algn="just"/>
            <a:r>
              <a:rPr lang="tr-TR" sz="2400" dirty="0">
                <a:solidFill>
                  <a:schemeClr val="bg2">
                    <a:lumMod val="25000"/>
                  </a:schemeClr>
                </a:solidFill>
              </a:rPr>
              <a:t>Çare arayan kadının şimdiye kadar tüm bu yeteneklerini ve enerjisini yanlış yönde kullandığının, yani bu yeteneklerini şiddet gösteren eşinin arzu ve ihtiyaçlarını yerine getirebilmek ve ilişkiyi kurtarmak için kullandığının, dolayısıyla da şiddet içeren bir ilişkinin devamına katkıda bulunduğunun farkına varması yararlı olur.</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624110"/>
            <a:ext cx="6589199" cy="1280890"/>
          </a:xfrm>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899592" y="2133600"/>
            <a:ext cx="7634809" cy="3777622"/>
          </a:xfrm>
        </p:spPr>
        <p:txBody>
          <a:bodyPr>
            <a:normAutofit/>
          </a:bodyPr>
          <a:lstStyle/>
          <a:p>
            <a:pPr algn="just">
              <a:buNone/>
            </a:pPr>
            <a:r>
              <a:rPr lang="tr-TR" sz="2400" dirty="0"/>
              <a:t>    </a:t>
            </a:r>
            <a:r>
              <a:rPr lang="tr-TR" sz="2400" dirty="0">
                <a:solidFill>
                  <a:schemeClr val="bg2">
                    <a:lumMod val="25000"/>
                  </a:schemeClr>
                </a:solidFill>
              </a:rPr>
              <a:t>Zaten eşinin uyguladığı teröre karşın çocukları yetiştirmek, çok az para ile bir evi çekip çevirmek, çalışıyorlarsa mesleki yaşamlarını da tüm kötü şartlara rağmen sürdürmek, hatta o gün, o an danışmanın karşısında oturmak bile kadının gösterdiği büyük başarıdır.</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86393" y="620688"/>
            <a:ext cx="6589199" cy="1280890"/>
          </a:xfrm>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899592" y="1988840"/>
            <a:ext cx="7706816" cy="3777622"/>
          </a:xfrm>
        </p:spPr>
        <p:txBody>
          <a:bodyPr>
            <a:normAutofit/>
          </a:bodyPr>
          <a:lstStyle/>
          <a:p>
            <a:pPr algn="just"/>
            <a:r>
              <a:rPr lang="tr-TR" sz="2400" dirty="0">
                <a:solidFill>
                  <a:schemeClr val="bg2">
                    <a:lumMod val="25000"/>
                  </a:schemeClr>
                </a:solidFill>
              </a:rPr>
              <a:t>Kadının mevcut kaynaklarını danışma görüşmesinde ortaya çıkarmak için o ana kadar atılmış olan adımlarına bir göz atmak faydalı olabilir. </a:t>
            </a:r>
          </a:p>
          <a:p>
            <a:pPr algn="just"/>
            <a:r>
              <a:rPr lang="tr-TR" sz="2400" dirty="0">
                <a:solidFill>
                  <a:schemeClr val="bg2">
                    <a:lumMod val="25000"/>
                  </a:schemeClr>
                </a:solidFill>
              </a:rPr>
              <a:t>Bu adımlarda ona yardım eden şey/başarıya götüren şey neydi?</a:t>
            </a:r>
          </a:p>
          <a:p>
            <a:pPr algn="just"/>
            <a:r>
              <a:rPr lang="tr-TR" sz="2400" dirty="0">
                <a:solidFill>
                  <a:schemeClr val="bg2">
                    <a:lumMod val="25000"/>
                  </a:schemeClr>
                </a:solidFill>
              </a:rPr>
              <a:t>Bu adımları atabilmek için en çok hangi özelliğini kullandı?</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20688"/>
            <a:ext cx="6589199" cy="1280890"/>
          </a:xfrm>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1043609" y="2133600"/>
            <a:ext cx="7490792" cy="3777622"/>
          </a:xfrm>
        </p:spPr>
        <p:txBody>
          <a:bodyPr>
            <a:noAutofit/>
          </a:bodyPr>
          <a:lstStyle/>
          <a:p>
            <a:pPr algn="just"/>
            <a:r>
              <a:rPr lang="tr-TR" sz="2400" dirty="0">
                <a:solidFill>
                  <a:schemeClr val="bg2">
                    <a:lumMod val="25000"/>
                  </a:schemeClr>
                </a:solidFill>
              </a:rPr>
              <a:t>Onunla ilgili tüm durumlar için kadın “uzman” olarak görürse, özgüveni de güçlendirilmiş olur. </a:t>
            </a:r>
          </a:p>
          <a:p>
            <a:pPr algn="just"/>
            <a:r>
              <a:rPr lang="tr-TR" sz="2400" dirty="0">
                <a:solidFill>
                  <a:schemeClr val="bg2">
                    <a:lumMod val="25000"/>
                  </a:schemeClr>
                </a:solidFill>
              </a:rPr>
              <a:t>Kaynaklardan bahsederken kadının içsel kaynaklarının dışında, ona maddi veya manevi yardım ederek, hayatını değiştirmesi ile ilgili planlarını gerçekleştirmesini sağlayacak aile, akraba, arkadaş ve sosyal kurumları da göz ardı etmemek gerekir.</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a:solidFill>
                  <a:schemeClr val="bg2">
                    <a:lumMod val="25000"/>
                  </a:schemeClr>
                </a:solidFill>
              </a:rPr>
              <a:t>Öz Kaynaklarını Ortaya Çıkarabilmesini Sağlama</a:t>
            </a:r>
            <a:endParaRPr lang="tr-TR" sz="3200" b="1" dirty="0"/>
          </a:p>
        </p:txBody>
      </p:sp>
      <p:sp>
        <p:nvSpPr>
          <p:cNvPr id="3" name="2 İçerik Yer Tutucusu"/>
          <p:cNvSpPr>
            <a:spLocks noGrp="1"/>
          </p:cNvSpPr>
          <p:nvPr>
            <p:ph idx="1"/>
          </p:nvPr>
        </p:nvSpPr>
        <p:spPr>
          <a:xfrm>
            <a:off x="971601" y="1929138"/>
            <a:ext cx="7704855" cy="3777622"/>
          </a:xfrm>
        </p:spPr>
        <p:txBody>
          <a:bodyPr>
            <a:normAutofit/>
          </a:bodyPr>
          <a:lstStyle/>
          <a:p>
            <a:pPr algn="just"/>
            <a:r>
              <a:rPr lang="tr-TR" sz="2400" dirty="0">
                <a:solidFill>
                  <a:schemeClr val="bg2">
                    <a:lumMod val="25000"/>
                  </a:schemeClr>
                </a:solidFill>
              </a:rPr>
              <a:t>Kadın ilk önce hangi kurumlardan destek ve yardım alabileceğini belirleyip kurumları tanımalıdır. </a:t>
            </a:r>
          </a:p>
          <a:p>
            <a:pPr algn="just"/>
            <a:r>
              <a:rPr lang="tr-TR" sz="2400" dirty="0">
                <a:solidFill>
                  <a:schemeClr val="bg2">
                    <a:lumMod val="25000"/>
                  </a:schemeClr>
                </a:solidFill>
              </a:rPr>
              <a:t>Uzun bir zaman dış dünyadan dışlanarak yaşamış olmaları, onları kendileri için sosyal kurumlar, devlet daireleri, mahkemeler, ceza davaları, okullar vs. de “avukat işlevi” görecek birinin yardımına muhtaç kılar.</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692696"/>
            <a:ext cx="6589199" cy="1280890"/>
          </a:xfrm>
        </p:spPr>
        <p:txBody>
          <a:bodyPr>
            <a:normAutofit/>
          </a:bodyPr>
          <a:lstStyle/>
          <a:p>
            <a:pPr algn="ctr"/>
            <a:r>
              <a:rPr lang="tr-TR" sz="3200" b="1" dirty="0">
                <a:solidFill>
                  <a:schemeClr val="bg2">
                    <a:lumMod val="25000"/>
                  </a:schemeClr>
                </a:solidFill>
              </a:rPr>
              <a:t>Kendine Verdiği Değeri Artırma</a:t>
            </a:r>
          </a:p>
        </p:txBody>
      </p:sp>
      <p:sp>
        <p:nvSpPr>
          <p:cNvPr id="3" name="2 İçerik Yer Tutucusu"/>
          <p:cNvSpPr>
            <a:spLocks noGrp="1"/>
          </p:cNvSpPr>
          <p:nvPr>
            <p:ph idx="1"/>
          </p:nvPr>
        </p:nvSpPr>
        <p:spPr>
          <a:xfrm>
            <a:off x="899592" y="1772816"/>
            <a:ext cx="7634808" cy="3777622"/>
          </a:xfrm>
        </p:spPr>
        <p:txBody>
          <a:bodyPr>
            <a:normAutofit/>
          </a:bodyPr>
          <a:lstStyle/>
          <a:p>
            <a:pPr algn="just"/>
            <a:r>
              <a:rPr lang="tr-TR" sz="2400" dirty="0">
                <a:solidFill>
                  <a:schemeClr val="bg2">
                    <a:lumMod val="25000"/>
                  </a:schemeClr>
                </a:solidFill>
              </a:rPr>
              <a:t>Kendine güvenin “tekrar” kazanımı için kadını aşağıdaki noktalarda desteklemek gereklidir. </a:t>
            </a:r>
          </a:p>
          <a:p>
            <a:pPr algn="just"/>
            <a:r>
              <a:rPr lang="tr-TR" sz="2400" dirty="0">
                <a:solidFill>
                  <a:schemeClr val="bg2">
                    <a:lumMod val="25000"/>
                  </a:schemeClr>
                </a:solidFill>
              </a:rPr>
              <a:t>Kendini değersiz bulmanın ardındaki kadın rolünü sorgulamak gerekirse, çoğunlukla kadınlar başarısız bir ilişkiden sonra kendilerinin ilişki kurma ve yürütebilme yeteneklerinin olmadığını düşünürler.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548680"/>
            <a:ext cx="8229600" cy="402032"/>
          </a:xfrm>
        </p:spPr>
        <p:txBody>
          <a:bodyPr>
            <a:noAutofit/>
          </a:bodyPr>
          <a:lstStyle/>
          <a:p>
            <a:pPr algn="ctr">
              <a:buClr>
                <a:schemeClr val="accent2"/>
              </a:buClr>
              <a:buSzPct val="85000"/>
            </a:pPr>
            <a:r>
              <a:rPr lang="tr-TR" sz="3200" b="1" dirty="0">
                <a:solidFill>
                  <a:schemeClr val="tx2">
                    <a:lumMod val="25000"/>
                  </a:schemeClr>
                </a:solidFill>
              </a:rPr>
              <a:t>Saldırganla Özdeşleşme </a:t>
            </a:r>
            <a:br>
              <a:rPr lang="tr-TR" sz="3200" b="1" dirty="0">
                <a:solidFill>
                  <a:schemeClr val="tx2">
                    <a:lumMod val="25000"/>
                  </a:schemeClr>
                </a:solidFill>
              </a:rPr>
            </a:br>
            <a:r>
              <a:rPr lang="tr-TR" sz="3200" b="1" dirty="0">
                <a:solidFill>
                  <a:schemeClr val="tx2">
                    <a:lumMod val="25000"/>
                  </a:schemeClr>
                </a:solidFill>
              </a:rPr>
              <a:t>(Stockholm Sendromu)</a:t>
            </a:r>
            <a:endParaRPr lang="tr-TR" sz="3200" b="1" spc="-113" dirty="0">
              <a:solidFill>
                <a:schemeClr val="tx2">
                  <a:lumMod val="25000"/>
                </a:schemeClr>
              </a:solidFill>
              <a:latin typeface="Calibri" panose="020F0502020204030204" pitchFamily="34" charset="0"/>
              <a:cs typeface="Arial" pitchFamily="34" charset="0"/>
            </a:endParaRPr>
          </a:p>
        </p:txBody>
      </p:sp>
      <p:sp>
        <p:nvSpPr>
          <p:cNvPr id="4" name="3 İçerik Yer Tutucusu"/>
          <p:cNvSpPr>
            <a:spLocks noGrp="1"/>
          </p:cNvSpPr>
          <p:nvPr>
            <p:ph idx="1"/>
          </p:nvPr>
        </p:nvSpPr>
        <p:spPr>
          <a:xfrm>
            <a:off x="1115616" y="1988840"/>
            <a:ext cx="7418784" cy="3777622"/>
          </a:xfrm>
        </p:spPr>
        <p:txBody>
          <a:bodyPr>
            <a:normAutofit/>
          </a:bodyPr>
          <a:lstStyle/>
          <a:p>
            <a:pPr marL="0" indent="0" algn="just">
              <a:buNone/>
            </a:pPr>
            <a:r>
              <a:rPr lang="tr-TR" sz="2400" dirty="0">
                <a:solidFill>
                  <a:schemeClr val="tx2">
                    <a:lumMod val="25000"/>
                  </a:schemeClr>
                </a:solidFill>
              </a:rPr>
              <a:t>	Sürekli şiddet yaşamanın bir sonucu olarak kurbanlar saldırganla özdeşleşmeye ve bir hayatta kalma stratejisi olarak onun için hareket etmeye başlayabilir. </a:t>
            </a:r>
          </a:p>
        </p:txBody>
      </p:sp>
    </p:spTree>
    <p:extLst>
      <p:ext uri="{BB962C8B-B14F-4D97-AF65-F5344CB8AC3E}">
        <p14:creationId xmlns:p14="http://schemas.microsoft.com/office/powerpoint/2010/main" val="355223526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3200" b="1" dirty="0">
                <a:solidFill>
                  <a:schemeClr val="bg2">
                    <a:lumMod val="25000"/>
                  </a:schemeClr>
                </a:solidFill>
              </a:rPr>
              <a:t>Kendine Verdiği Değeri Artırma</a:t>
            </a:r>
            <a:endParaRPr lang="tr-TR" sz="3200" b="1" dirty="0"/>
          </a:p>
        </p:txBody>
      </p:sp>
      <p:sp>
        <p:nvSpPr>
          <p:cNvPr id="3" name="2 İçerik Yer Tutucusu"/>
          <p:cNvSpPr>
            <a:spLocks noGrp="1"/>
          </p:cNvSpPr>
          <p:nvPr>
            <p:ph idx="1"/>
          </p:nvPr>
        </p:nvSpPr>
        <p:spPr>
          <a:xfrm>
            <a:off x="1043608" y="1772816"/>
            <a:ext cx="7706816" cy="3777622"/>
          </a:xfrm>
        </p:spPr>
        <p:txBody>
          <a:bodyPr>
            <a:normAutofit/>
          </a:bodyPr>
          <a:lstStyle/>
          <a:p>
            <a:pPr algn="just"/>
            <a:r>
              <a:rPr lang="tr-TR" sz="2400" dirty="0">
                <a:solidFill>
                  <a:schemeClr val="bg2">
                    <a:lumMod val="25000"/>
                  </a:schemeClr>
                </a:solidFill>
              </a:rPr>
              <a:t>Eş, anne, ailenin koruyucusu, ailenin uyumundan sorumlu kişi olarak rollerinin gereğini yerine getiremediklerine ve başarısız olduklarına, gerçek bir kadın olmadıklarına inanırlar ya da kendi kendilerini kötü bir eş olarak görürler.</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3200" b="1" dirty="0">
                <a:solidFill>
                  <a:schemeClr val="bg2">
                    <a:lumMod val="25000"/>
                  </a:schemeClr>
                </a:solidFill>
              </a:rPr>
              <a:t>Kendine Verdiği Değeri Artırma</a:t>
            </a:r>
            <a:endParaRPr lang="tr-TR" sz="3200" b="1" dirty="0"/>
          </a:p>
        </p:txBody>
      </p:sp>
      <p:sp>
        <p:nvSpPr>
          <p:cNvPr id="3" name="2 İçerik Yer Tutucusu"/>
          <p:cNvSpPr>
            <a:spLocks noGrp="1"/>
          </p:cNvSpPr>
          <p:nvPr>
            <p:ph idx="1"/>
          </p:nvPr>
        </p:nvSpPr>
        <p:spPr>
          <a:xfrm>
            <a:off x="755576" y="1700808"/>
            <a:ext cx="7778824" cy="3777622"/>
          </a:xfrm>
        </p:spPr>
        <p:txBody>
          <a:bodyPr>
            <a:normAutofit/>
          </a:bodyPr>
          <a:lstStyle/>
          <a:p>
            <a:pPr algn="just"/>
            <a:r>
              <a:rPr lang="tr-TR" sz="2400" dirty="0">
                <a:solidFill>
                  <a:schemeClr val="bg2">
                    <a:lumMod val="25000"/>
                  </a:schemeClr>
                </a:solidFill>
              </a:rPr>
              <a:t>Önemli olan çare arayan kadına bedensel sağlığı ve bütünlüğü ile eşinin onun sınırlarına saygı duymasının en doğal hakkı olduğunu belirtmektir. </a:t>
            </a:r>
          </a:p>
          <a:p>
            <a:pPr algn="just"/>
            <a:r>
              <a:rPr lang="tr-TR" sz="2400" dirty="0">
                <a:solidFill>
                  <a:schemeClr val="bg2">
                    <a:lumMod val="25000"/>
                  </a:schemeClr>
                </a:solidFill>
              </a:rPr>
              <a:t>Ancak bu şekilde sınırlarını koruma altına alabilir ve sınırlarının aşılmasını engelleyebilir.</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692696"/>
            <a:ext cx="6589199" cy="1280890"/>
          </a:xfrm>
        </p:spPr>
        <p:txBody>
          <a:bodyPr>
            <a:normAutofit/>
          </a:bodyPr>
          <a:lstStyle/>
          <a:p>
            <a:r>
              <a:rPr lang="tr-TR" sz="3200" b="1" dirty="0">
                <a:solidFill>
                  <a:schemeClr val="bg2">
                    <a:lumMod val="25000"/>
                  </a:schemeClr>
                </a:solidFill>
              </a:rPr>
              <a:t>Kendine Verdiği Değeri Artırma</a:t>
            </a:r>
            <a:endParaRPr lang="tr-TR" sz="3200" b="1" dirty="0"/>
          </a:p>
        </p:txBody>
      </p:sp>
      <p:sp>
        <p:nvSpPr>
          <p:cNvPr id="3" name="2 İçerik Yer Tutucusu"/>
          <p:cNvSpPr>
            <a:spLocks noGrp="1"/>
          </p:cNvSpPr>
          <p:nvPr>
            <p:ph idx="1"/>
          </p:nvPr>
        </p:nvSpPr>
        <p:spPr>
          <a:xfrm>
            <a:off x="939376" y="1700808"/>
            <a:ext cx="7521055" cy="3777622"/>
          </a:xfrm>
        </p:spPr>
        <p:txBody>
          <a:bodyPr>
            <a:normAutofit/>
          </a:bodyPr>
          <a:lstStyle/>
          <a:p>
            <a:pPr algn="just"/>
            <a:r>
              <a:rPr lang="tr-TR" sz="2400" dirty="0">
                <a:solidFill>
                  <a:schemeClr val="bg2">
                    <a:lumMod val="25000"/>
                  </a:schemeClr>
                </a:solidFill>
              </a:rPr>
              <a:t>Onunla neleri değiştirmek istediği ve neleri değiştirebileceğini konuşarak ve istediklerinin olası sonuçlarını gözden geçirerek danışman kadına somut olarak yardım edebilir ve ancak bu şekilde kadının bağımsız davranmasına hizmet edebilir.</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92696"/>
            <a:ext cx="6299207" cy="1280890"/>
          </a:xfrm>
        </p:spPr>
        <p:txBody>
          <a:bodyPr>
            <a:normAutofit/>
          </a:bodyPr>
          <a:lstStyle/>
          <a:p>
            <a:pPr algn="ctr"/>
            <a:r>
              <a:rPr lang="tr-TR" sz="3200" b="1" dirty="0">
                <a:solidFill>
                  <a:schemeClr val="bg2">
                    <a:lumMod val="25000"/>
                  </a:schemeClr>
                </a:solidFill>
              </a:rPr>
              <a:t>Satır Aralarını Okuyabilmesini Sağlamak</a:t>
            </a:r>
          </a:p>
        </p:txBody>
      </p:sp>
      <p:sp>
        <p:nvSpPr>
          <p:cNvPr id="3" name="2 İçerik Yer Tutucusu"/>
          <p:cNvSpPr>
            <a:spLocks noGrp="1"/>
          </p:cNvSpPr>
          <p:nvPr>
            <p:ph idx="1"/>
          </p:nvPr>
        </p:nvSpPr>
        <p:spPr>
          <a:xfrm>
            <a:off x="1115616" y="2060848"/>
            <a:ext cx="7418784" cy="3777622"/>
          </a:xfrm>
        </p:spPr>
        <p:txBody>
          <a:bodyPr>
            <a:normAutofit/>
          </a:bodyPr>
          <a:lstStyle/>
          <a:p>
            <a:pPr algn="just"/>
            <a:r>
              <a:rPr lang="tr-TR" sz="2400" dirty="0">
                <a:solidFill>
                  <a:schemeClr val="bg2">
                    <a:lumMod val="25000"/>
                  </a:schemeClr>
                </a:solidFill>
              </a:rPr>
              <a:t>Danışma hizmetinin ilk amacı ve adımı yukarıda sayılan, kadınların algılamalarına yönelik düzeltme, onarım ve çözüm işini hayata geçirmektir.</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3200" b="1" dirty="0">
                <a:solidFill>
                  <a:schemeClr val="bg2">
                    <a:lumMod val="25000"/>
                  </a:schemeClr>
                </a:solidFill>
              </a:rPr>
              <a:t>Risk Analizi Yapma</a:t>
            </a:r>
          </a:p>
        </p:txBody>
      </p:sp>
      <p:sp>
        <p:nvSpPr>
          <p:cNvPr id="3" name="2 İçerik Yer Tutucusu"/>
          <p:cNvSpPr>
            <a:spLocks noGrp="1"/>
          </p:cNvSpPr>
          <p:nvPr>
            <p:ph idx="1"/>
          </p:nvPr>
        </p:nvSpPr>
        <p:spPr>
          <a:xfrm>
            <a:off x="895265" y="1628800"/>
            <a:ext cx="7632847" cy="2952328"/>
          </a:xfrm>
        </p:spPr>
        <p:txBody>
          <a:bodyPr>
            <a:normAutofit/>
          </a:bodyPr>
          <a:lstStyle/>
          <a:p>
            <a:pPr algn="just"/>
            <a:r>
              <a:rPr lang="tr-TR" sz="2400" dirty="0">
                <a:solidFill>
                  <a:schemeClr val="bg2">
                    <a:lumMod val="25000"/>
                  </a:schemeClr>
                </a:solidFill>
              </a:rPr>
              <a:t>Gerek kadın </a:t>
            </a:r>
            <a:r>
              <a:rPr lang="tr-TR" sz="2400" dirty="0" err="1">
                <a:solidFill>
                  <a:schemeClr val="bg2">
                    <a:lumMod val="25000"/>
                  </a:schemeClr>
                </a:solidFill>
              </a:rPr>
              <a:t>sığınmaevlerinde</a:t>
            </a:r>
            <a:r>
              <a:rPr lang="tr-TR" sz="2400" dirty="0">
                <a:solidFill>
                  <a:schemeClr val="bg2">
                    <a:lumMod val="25000"/>
                  </a:schemeClr>
                </a:solidFill>
              </a:rPr>
              <a:t> gerekse kadın danışma merkezlerinde görevli danışmanların kendilerine başvuran şiddet mağduru kadının içinde bulunduğu durumun tehlikesini belirlemeleri ve risk analizi yapmaları gereklidir.</a:t>
            </a:r>
          </a:p>
          <a:p>
            <a:pPr algn="just"/>
            <a:r>
              <a:rPr lang="tr-TR" sz="2400" dirty="0">
                <a:solidFill>
                  <a:schemeClr val="bg2">
                    <a:lumMod val="25000"/>
                  </a:schemeClr>
                </a:solidFill>
              </a:rPr>
              <a:t>Bu işin en kısa ve kolay yolu daha önceden bir soru listesi hazırlamaktır.</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Risk Analizi Yapma</a:t>
            </a:r>
            <a:endParaRPr lang="tr-TR" sz="3200" b="1" dirty="0"/>
          </a:p>
        </p:txBody>
      </p:sp>
      <p:sp>
        <p:nvSpPr>
          <p:cNvPr id="3" name="2 İçerik Yer Tutucusu"/>
          <p:cNvSpPr>
            <a:spLocks noGrp="1"/>
          </p:cNvSpPr>
          <p:nvPr>
            <p:ph idx="1"/>
          </p:nvPr>
        </p:nvSpPr>
        <p:spPr>
          <a:xfrm>
            <a:off x="971600" y="1700808"/>
            <a:ext cx="7634808" cy="3777622"/>
          </a:xfrm>
        </p:spPr>
        <p:txBody>
          <a:bodyPr>
            <a:noAutofit/>
          </a:bodyPr>
          <a:lstStyle/>
          <a:p>
            <a:pPr algn="just"/>
            <a:r>
              <a:rPr lang="tr-TR" sz="2400" dirty="0">
                <a:solidFill>
                  <a:schemeClr val="bg2">
                    <a:lumMod val="25000"/>
                  </a:schemeClr>
                </a:solidFill>
              </a:rPr>
              <a:t>En ideali bunu kadınla birlikte doldurmaktır. </a:t>
            </a:r>
          </a:p>
          <a:p>
            <a:pPr algn="just"/>
            <a:r>
              <a:rPr lang="tr-TR" sz="2400" dirty="0">
                <a:solidFill>
                  <a:schemeClr val="bg2">
                    <a:lumMod val="25000"/>
                  </a:schemeClr>
                </a:solidFill>
              </a:rPr>
              <a:t>Bu kendi içinde bulunduğu sorunu çözmede kadının “yönetimde” olmasını da sağlar.</a:t>
            </a:r>
          </a:p>
          <a:p>
            <a:pPr algn="just"/>
            <a:r>
              <a:rPr lang="tr-TR" sz="2400" dirty="0">
                <a:solidFill>
                  <a:schemeClr val="bg2">
                    <a:lumMod val="25000"/>
                  </a:schemeClr>
                </a:solidFill>
              </a:rPr>
              <a:t> Planlı bir görüşme, şiddete uğramış kadınla danışman arasında güven ilişkisinin kurulmasına ve kadının kabul etmesiyle birlikte yardım kuruluşunun daha geniş çaplı bir destek programı ile kadını desteklemesine yardım eder.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Risk Analizi Yapma</a:t>
            </a:r>
            <a:endParaRPr lang="tr-TR" sz="3200" b="1" dirty="0"/>
          </a:p>
        </p:txBody>
      </p:sp>
      <p:sp>
        <p:nvSpPr>
          <p:cNvPr id="3" name="2 İçerik Yer Tutucusu"/>
          <p:cNvSpPr>
            <a:spLocks noGrp="1"/>
          </p:cNvSpPr>
          <p:nvPr>
            <p:ph idx="1"/>
          </p:nvPr>
        </p:nvSpPr>
        <p:spPr>
          <a:xfrm>
            <a:off x="1115616" y="1628800"/>
            <a:ext cx="7418784" cy="3777622"/>
          </a:xfrm>
        </p:spPr>
        <p:txBody>
          <a:bodyPr>
            <a:normAutofit/>
          </a:bodyPr>
          <a:lstStyle/>
          <a:p>
            <a:pPr algn="just"/>
            <a:r>
              <a:rPr lang="tr-TR" sz="2400" dirty="0">
                <a:solidFill>
                  <a:schemeClr val="bg2">
                    <a:lumMod val="25000"/>
                  </a:schemeClr>
                </a:solidFill>
              </a:rPr>
              <a:t>Çare arayan kadın isterse bu soru listesini ya da bir kopyasını yanına alabilir. </a:t>
            </a:r>
          </a:p>
          <a:p>
            <a:pPr algn="just"/>
            <a:r>
              <a:rPr lang="tr-TR" sz="2400" dirty="0">
                <a:solidFill>
                  <a:schemeClr val="bg2">
                    <a:lumMod val="25000"/>
                  </a:schemeClr>
                </a:solidFill>
              </a:rPr>
              <a:t>Eğer kurumda saklanmasını tercih ederse burada gizlilik ilkesinin altı tekrar çizilir. </a:t>
            </a:r>
          </a:p>
          <a:p>
            <a:pPr algn="just"/>
            <a:r>
              <a:rPr lang="tr-TR" sz="2400" dirty="0">
                <a:solidFill>
                  <a:schemeClr val="bg2">
                    <a:lumMod val="25000"/>
                  </a:schemeClr>
                </a:solidFill>
              </a:rPr>
              <a:t>Soruların cevapları göz önünde tutularak o anki “Kriz Planının” gerekli olup olmadığı ve çerçevesi belirlenir.</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Soru Listesi</a:t>
            </a:r>
          </a:p>
        </p:txBody>
      </p:sp>
      <p:sp>
        <p:nvSpPr>
          <p:cNvPr id="3" name="2 İçerik Yer Tutucusu"/>
          <p:cNvSpPr>
            <a:spLocks noGrp="1"/>
          </p:cNvSpPr>
          <p:nvPr>
            <p:ph idx="1"/>
          </p:nvPr>
        </p:nvSpPr>
        <p:spPr>
          <a:xfrm>
            <a:off x="1403904" y="1556792"/>
            <a:ext cx="6336192" cy="4426438"/>
          </a:xfrm>
        </p:spPr>
        <p:txBody>
          <a:bodyPr/>
          <a:lstStyle/>
          <a:p>
            <a:pPr algn="just"/>
            <a:r>
              <a:rPr lang="tr-TR" sz="2400" dirty="0">
                <a:solidFill>
                  <a:schemeClr val="bg2">
                    <a:lumMod val="25000"/>
                  </a:schemeClr>
                </a:solidFill>
              </a:rPr>
              <a:t>Nerenizden ve nasıl yaralandınız? • Nasıl şiddet gördünüz? </a:t>
            </a:r>
          </a:p>
          <a:p>
            <a:pPr algn="just"/>
            <a:r>
              <a:rPr lang="tr-TR" sz="2400" dirty="0">
                <a:solidFill>
                  <a:schemeClr val="bg2">
                    <a:lumMod val="25000"/>
                  </a:schemeClr>
                </a:solidFill>
              </a:rPr>
              <a:t>İlk yardım hizmeti aldınız mı? Doktora göründünüz mü? </a:t>
            </a:r>
          </a:p>
          <a:p>
            <a:pPr algn="just"/>
            <a:r>
              <a:rPr lang="tr-TR" sz="2400" dirty="0">
                <a:solidFill>
                  <a:schemeClr val="bg2">
                    <a:lumMod val="25000"/>
                  </a:schemeClr>
                </a:solidFill>
              </a:rPr>
              <a:t>Daha önce de şiddete uğradınız mı? • İlk defa ne zaman?</a:t>
            </a:r>
          </a:p>
          <a:p>
            <a:pPr algn="just"/>
            <a:r>
              <a:rPr lang="tr-TR" sz="2400" dirty="0">
                <a:solidFill>
                  <a:schemeClr val="bg2">
                    <a:lumMod val="25000"/>
                  </a:schemeClr>
                </a:solidFill>
              </a:rPr>
              <a:t> Şimdiye kadar hangi sıklıkla yaralandınız</a:t>
            </a:r>
            <a:r>
              <a:rPr lang="tr-TR" dirty="0">
                <a:solidFill>
                  <a:schemeClr val="bg2">
                    <a:lumMod val="25000"/>
                  </a:schemeClr>
                </a:solidFill>
              </a:rPr>
              <a:t>?</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1259632" y="1628800"/>
            <a:ext cx="6880017" cy="3777622"/>
          </a:xfrm>
        </p:spPr>
        <p:txBody>
          <a:bodyPr>
            <a:normAutofit/>
          </a:bodyPr>
          <a:lstStyle/>
          <a:p>
            <a:pPr algn="just"/>
            <a:r>
              <a:rPr lang="tr-TR" sz="2400" dirty="0">
                <a:solidFill>
                  <a:schemeClr val="bg2">
                    <a:lumMod val="25000"/>
                  </a:schemeClr>
                </a:solidFill>
              </a:rPr>
              <a:t>Ağır yaralandınız mı? </a:t>
            </a:r>
          </a:p>
          <a:p>
            <a:pPr algn="just"/>
            <a:r>
              <a:rPr lang="tr-TR" sz="2400" dirty="0">
                <a:solidFill>
                  <a:schemeClr val="bg2">
                    <a:lumMod val="25000"/>
                  </a:schemeClr>
                </a:solidFill>
              </a:rPr>
              <a:t>Bu nedenle hiç hastanede tedavi gördünüz mü?</a:t>
            </a:r>
          </a:p>
          <a:p>
            <a:pPr algn="just"/>
            <a:r>
              <a:rPr lang="tr-TR" sz="2400" dirty="0">
                <a:solidFill>
                  <a:schemeClr val="bg2">
                    <a:lumMod val="25000"/>
                  </a:schemeClr>
                </a:solidFill>
              </a:rPr>
              <a:t>Şimdiye kadar en ağır yaralanmanız hangisiydi? </a:t>
            </a:r>
          </a:p>
          <a:p>
            <a:pPr algn="just"/>
            <a:r>
              <a:rPr lang="tr-TR" sz="2400" dirty="0">
                <a:solidFill>
                  <a:schemeClr val="bg2">
                    <a:lumMod val="25000"/>
                  </a:schemeClr>
                </a:solidFill>
              </a:rPr>
              <a:t>Silahla tehdit edildiniz mi veya yaralandınız mı?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1138062" y="1628800"/>
            <a:ext cx="7416824" cy="3777622"/>
          </a:xfrm>
        </p:spPr>
        <p:txBody>
          <a:bodyPr>
            <a:noAutofit/>
          </a:bodyPr>
          <a:lstStyle/>
          <a:p>
            <a:pPr algn="just"/>
            <a:r>
              <a:rPr lang="tr-TR" sz="2400" dirty="0">
                <a:solidFill>
                  <a:schemeClr val="bg2">
                    <a:lumMod val="25000"/>
                  </a:schemeClr>
                </a:solidFill>
              </a:rPr>
              <a:t>Evde silah var mı? </a:t>
            </a:r>
          </a:p>
          <a:p>
            <a:pPr algn="just"/>
            <a:r>
              <a:rPr lang="tr-TR" sz="2400" dirty="0">
                <a:solidFill>
                  <a:schemeClr val="bg2">
                    <a:lumMod val="25000"/>
                  </a:schemeClr>
                </a:solidFill>
              </a:rPr>
              <a:t>Ne tip bir silah? </a:t>
            </a:r>
          </a:p>
          <a:p>
            <a:pPr algn="just"/>
            <a:r>
              <a:rPr lang="tr-TR" sz="2400" dirty="0">
                <a:solidFill>
                  <a:schemeClr val="bg2">
                    <a:lumMod val="25000"/>
                  </a:schemeClr>
                </a:solidFill>
              </a:rPr>
              <a:t>Evde kimler yaşıyor? </a:t>
            </a:r>
          </a:p>
          <a:p>
            <a:pPr algn="just"/>
            <a:r>
              <a:rPr lang="tr-TR" sz="2400" dirty="0">
                <a:solidFill>
                  <a:schemeClr val="bg2">
                    <a:lumMod val="25000"/>
                  </a:schemeClr>
                </a:solidFill>
              </a:rPr>
              <a:t>Eğer çocuklar varsa kaç yaşındalar?      </a:t>
            </a:r>
          </a:p>
          <a:p>
            <a:pPr algn="just"/>
            <a:r>
              <a:rPr lang="tr-TR" sz="2400" dirty="0">
                <a:solidFill>
                  <a:schemeClr val="bg2">
                    <a:lumMod val="25000"/>
                  </a:schemeClr>
                </a:solidFill>
              </a:rPr>
              <a:t>Çocuklar tehlikeyle karşı karşıya mı?</a:t>
            </a:r>
          </a:p>
          <a:p>
            <a:pPr algn="just"/>
            <a:r>
              <a:rPr lang="tr-TR" sz="2400" dirty="0">
                <a:solidFill>
                  <a:schemeClr val="bg2">
                    <a:lumMod val="25000"/>
                  </a:schemeClr>
                </a:solidFill>
              </a:rPr>
              <a:t>Çocuklar şimdiye kadar şiddete uğradılar mı? </a:t>
            </a:r>
          </a:p>
          <a:p>
            <a:pPr algn="just"/>
            <a:r>
              <a:rPr lang="tr-TR" sz="2400" dirty="0">
                <a:solidFill>
                  <a:schemeClr val="bg2">
                    <a:lumMod val="25000"/>
                  </a:schemeClr>
                </a:solidFill>
              </a:rPr>
              <a:t>Cevap evet ise, şiddetin derecesi neydi??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600" b="1" spc="-113" dirty="0">
                <a:solidFill>
                  <a:schemeClr val="bg1"/>
                </a:solidFill>
                <a:latin typeface="Calibri" panose="020F0502020204030204" pitchFamily="34" charset="0"/>
                <a:cs typeface="Arial" pitchFamily="34" charset="0"/>
              </a:rPr>
              <a:t> </a:t>
            </a:r>
          </a:p>
        </p:txBody>
      </p:sp>
      <p:sp>
        <p:nvSpPr>
          <p:cNvPr id="3" name="2 İçerik Yer Tutucusu"/>
          <p:cNvSpPr>
            <a:spLocks noGrp="1"/>
          </p:cNvSpPr>
          <p:nvPr>
            <p:ph idx="1"/>
          </p:nvPr>
        </p:nvSpPr>
        <p:spPr>
          <a:xfrm>
            <a:off x="971600" y="836712"/>
            <a:ext cx="7704856" cy="5643602"/>
          </a:xfrm>
        </p:spPr>
        <p:txBody>
          <a:bodyPr>
            <a:normAutofit/>
          </a:bodyPr>
          <a:lstStyle/>
          <a:p>
            <a:pPr marL="0" indent="0" algn="just">
              <a:spcBef>
                <a:spcPct val="0"/>
              </a:spcBef>
              <a:buNone/>
            </a:pPr>
            <a:endParaRPr lang="tr-TR" dirty="0"/>
          </a:p>
          <a:p>
            <a:pPr marL="0" indent="0" algn="just">
              <a:spcBef>
                <a:spcPct val="0"/>
              </a:spcBef>
              <a:buNone/>
            </a:pPr>
            <a:r>
              <a:rPr lang="tr-TR" sz="2400" dirty="0">
                <a:solidFill>
                  <a:schemeClr val="tx2">
                    <a:lumMod val="25000"/>
                  </a:schemeClr>
                </a:solidFill>
              </a:rPr>
              <a:t>	Ancak salt boyun eğme onu nadiren tatmin eder; suçlarını haklı göstermenin psikolojik ihtiyacı içindedir ve bunun için kurbanın onayına ihtiyaç duyar. </a:t>
            </a:r>
          </a:p>
          <a:p>
            <a:pPr marL="0" indent="0" algn="just">
              <a:spcBef>
                <a:spcPct val="0"/>
              </a:spcBef>
              <a:buNone/>
            </a:pPr>
            <a:r>
              <a:rPr lang="tr-TR" sz="2400" dirty="0">
                <a:solidFill>
                  <a:schemeClr val="tx2">
                    <a:lumMod val="25000"/>
                  </a:schemeClr>
                </a:solidFill>
              </a:rPr>
              <a:t>	Bu yüzden durmaksızın kurbanından saygı minnet ve hatta sevgi göstermesini talep eder. Saldırganın nihai hedefi gönüllü bir kurban yaratmak gibi görünmektedir.</a:t>
            </a:r>
          </a:p>
          <a:p>
            <a:pPr marL="0" indent="0" algn="just">
              <a:spcBef>
                <a:spcPct val="0"/>
              </a:spcBef>
              <a:buNone/>
            </a:pPr>
            <a:r>
              <a:rPr lang="tr-TR" dirty="0">
                <a:solidFill>
                  <a:schemeClr val="tx2">
                    <a:lumMod val="25000"/>
                  </a:schemeClr>
                </a:solidFill>
              </a:rPr>
              <a:t>                                          </a:t>
            </a:r>
          </a:p>
          <a:p>
            <a:pPr marL="0" indent="0" algn="just">
              <a:spcBef>
                <a:spcPct val="0"/>
              </a:spcBef>
              <a:buNone/>
            </a:pPr>
            <a:r>
              <a:rPr lang="tr-TR" dirty="0">
                <a:solidFill>
                  <a:schemeClr val="tx2">
                    <a:lumMod val="25000"/>
                  </a:schemeClr>
                </a:solidFill>
              </a:rPr>
              <a:t>                                                          </a:t>
            </a:r>
          </a:p>
          <a:p>
            <a:pPr marL="0" indent="0" algn="just">
              <a:spcBef>
                <a:spcPct val="0"/>
              </a:spcBef>
              <a:buNone/>
            </a:pPr>
            <a:endParaRPr lang="tr-TR" dirty="0">
              <a:solidFill>
                <a:schemeClr val="tx2">
                  <a:lumMod val="25000"/>
                </a:schemeClr>
              </a:solidFill>
            </a:endParaRPr>
          </a:p>
          <a:p>
            <a:pPr marL="0" indent="0" algn="just">
              <a:spcBef>
                <a:spcPct val="0"/>
              </a:spcBef>
              <a:buNone/>
            </a:pPr>
            <a:endParaRPr lang="tr-TR" dirty="0">
              <a:solidFill>
                <a:schemeClr val="tx2">
                  <a:lumMod val="25000"/>
                </a:schemeClr>
              </a:solidFill>
            </a:endParaRPr>
          </a:p>
          <a:p>
            <a:pPr marL="0" indent="0" algn="just">
              <a:spcBef>
                <a:spcPct val="0"/>
              </a:spcBef>
              <a:buNone/>
            </a:pPr>
            <a:r>
              <a:rPr lang="tr-TR" dirty="0">
                <a:solidFill>
                  <a:schemeClr val="tx2">
                    <a:lumMod val="25000"/>
                  </a:schemeClr>
                </a:solidFill>
              </a:rPr>
              <a:t>                                                                        		   (</a:t>
            </a:r>
            <a:r>
              <a:rPr lang="tr-TR" dirty="0" err="1">
                <a:solidFill>
                  <a:schemeClr val="tx2">
                    <a:lumMod val="25000"/>
                  </a:schemeClr>
                </a:solidFill>
              </a:rPr>
              <a:t>Herman</a:t>
            </a:r>
            <a:r>
              <a:rPr lang="tr-TR" dirty="0">
                <a:solidFill>
                  <a:schemeClr val="tx2">
                    <a:lumMod val="25000"/>
                  </a:schemeClr>
                </a:solidFill>
              </a:rPr>
              <a:t>, 1992</a:t>
            </a:r>
            <a:r>
              <a:rPr lang="tr-TR" dirty="0"/>
              <a:t>)</a:t>
            </a:r>
            <a:endParaRPr lang="tr-TR"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1331641" y="1531184"/>
            <a:ext cx="7202760" cy="4714470"/>
          </a:xfrm>
        </p:spPr>
        <p:txBody>
          <a:bodyPr>
            <a:noAutofit/>
          </a:bodyPr>
          <a:lstStyle/>
          <a:p>
            <a:pPr algn="just"/>
            <a:r>
              <a:rPr lang="tr-TR" sz="2400" dirty="0">
                <a:solidFill>
                  <a:schemeClr val="bg2">
                    <a:lumMod val="25000"/>
                  </a:schemeClr>
                </a:solidFill>
              </a:rPr>
              <a:t>Şiddete uğranıldığına tanık olan kimse var mı?</a:t>
            </a:r>
          </a:p>
          <a:p>
            <a:pPr algn="just"/>
            <a:r>
              <a:rPr lang="tr-TR" sz="2400" dirty="0">
                <a:solidFill>
                  <a:schemeClr val="bg2">
                    <a:lumMod val="25000"/>
                  </a:schemeClr>
                </a:solidFill>
              </a:rPr>
              <a:t>Şiddete uğradığınızdan kimseye söz ettiniz mi? Kime? </a:t>
            </a:r>
          </a:p>
          <a:p>
            <a:pPr algn="just"/>
            <a:r>
              <a:rPr lang="tr-TR" sz="2400" dirty="0">
                <a:solidFill>
                  <a:schemeClr val="bg2">
                    <a:lumMod val="25000"/>
                  </a:schemeClr>
                </a:solidFill>
              </a:rPr>
              <a:t>Geçmişte kendinizi korumak için ne yaptınız? </a:t>
            </a:r>
          </a:p>
          <a:p>
            <a:pPr algn="just"/>
            <a:r>
              <a:rPr lang="tr-TR" sz="2400" dirty="0">
                <a:solidFill>
                  <a:schemeClr val="bg2">
                    <a:lumMod val="25000"/>
                  </a:schemeClr>
                </a:solidFill>
              </a:rPr>
              <a:t>Şimdiye kadar yardım almak için nereye başvurdunuz? Ne sonuç aldınız?</a:t>
            </a:r>
          </a:p>
          <a:p>
            <a:pPr algn="just"/>
            <a:r>
              <a:rPr lang="tr-TR" sz="2400" dirty="0">
                <a:solidFill>
                  <a:schemeClr val="bg2">
                    <a:lumMod val="25000"/>
                  </a:schemeClr>
                </a:solidFill>
              </a:rPr>
              <a:t> Şimdiye kadar hiç polisi aradınız mı?</a:t>
            </a:r>
          </a:p>
          <a:p>
            <a:pPr algn="just"/>
            <a:r>
              <a:rPr lang="tr-TR" sz="2400" dirty="0">
                <a:solidFill>
                  <a:schemeClr val="bg2">
                    <a:lumMod val="25000"/>
                  </a:schemeClr>
                </a:solidFill>
              </a:rPr>
              <a:t> Hangi sıklıkla? </a:t>
            </a:r>
          </a:p>
          <a:p>
            <a:pPr algn="just"/>
            <a:r>
              <a:rPr lang="tr-TR" sz="2400" dirty="0">
                <a:solidFill>
                  <a:schemeClr val="bg2">
                    <a:lumMod val="25000"/>
                  </a:schemeClr>
                </a:solidFill>
              </a:rPr>
              <a:t> Cevap evet ise polis ne yaptı?</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1259632" y="1628800"/>
            <a:ext cx="7274768" cy="4282422"/>
          </a:xfrm>
        </p:spPr>
        <p:txBody>
          <a:bodyPr>
            <a:noAutofit/>
          </a:bodyPr>
          <a:lstStyle/>
          <a:p>
            <a:pPr algn="just"/>
            <a:r>
              <a:rPr lang="tr-TR" sz="2400" dirty="0">
                <a:solidFill>
                  <a:schemeClr val="bg2">
                    <a:lumMod val="25000"/>
                  </a:schemeClr>
                </a:solidFill>
              </a:rPr>
              <a:t>Son şiddet olayından polise söz ettiniz mi? </a:t>
            </a:r>
          </a:p>
          <a:p>
            <a:pPr algn="just"/>
            <a:r>
              <a:rPr lang="tr-TR" sz="2400" dirty="0">
                <a:solidFill>
                  <a:schemeClr val="bg2">
                    <a:lumMod val="25000"/>
                  </a:schemeClr>
                </a:solidFill>
              </a:rPr>
              <a:t>Polis ne yaptı? </a:t>
            </a:r>
          </a:p>
          <a:p>
            <a:pPr algn="just"/>
            <a:r>
              <a:rPr lang="tr-TR" sz="2400" dirty="0">
                <a:solidFill>
                  <a:schemeClr val="bg2">
                    <a:lumMod val="25000"/>
                  </a:schemeClr>
                </a:solidFill>
              </a:rPr>
              <a:t>Cevap hayırsa, neden? </a:t>
            </a:r>
          </a:p>
          <a:p>
            <a:pPr algn="just"/>
            <a:r>
              <a:rPr lang="tr-TR" sz="2400" dirty="0">
                <a:solidFill>
                  <a:schemeClr val="bg2">
                    <a:lumMod val="25000"/>
                  </a:schemeClr>
                </a:solidFill>
              </a:rPr>
              <a:t>Şiddet gösteren hakkında suç duyurusunda bulundunuz mu? </a:t>
            </a:r>
          </a:p>
          <a:p>
            <a:pPr algn="just"/>
            <a:r>
              <a:rPr lang="tr-TR" sz="2400" dirty="0">
                <a:solidFill>
                  <a:schemeClr val="bg2">
                    <a:lumMod val="25000"/>
                  </a:schemeClr>
                </a:solidFill>
              </a:rPr>
              <a:t>Ne sıklıkla? </a:t>
            </a:r>
          </a:p>
          <a:p>
            <a:pPr algn="just"/>
            <a:r>
              <a:rPr lang="tr-TR" sz="2400" dirty="0">
                <a:solidFill>
                  <a:schemeClr val="bg2">
                    <a:lumMod val="25000"/>
                  </a:schemeClr>
                </a:solidFill>
              </a:rPr>
              <a:t>Fail sizi ve çocukları öldürmekle tehdit etti mi?</a:t>
            </a:r>
          </a:p>
          <a:p>
            <a:pPr algn="just"/>
            <a:r>
              <a:rPr lang="tr-TR" sz="2400" dirty="0">
                <a:solidFill>
                  <a:schemeClr val="bg2">
                    <a:lumMod val="25000"/>
                  </a:schemeClr>
                </a:solidFill>
              </a:rPr>
              <a:t> Fail şimdiye kadar başkalarını dövdü veya yaraladı mı?</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572642"/>
          </a:xfrm>
        </p:spPr>
        <p:txBody>
          <a:bodyPr>
            <a:no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1187624" y="1484784"/>
            <a:ext cx="7346777" cy="4426438"/>
          </a:xfrm>
        </p:spPr>
        <p:txBody>
          <a:bodyPr>
            <a:noAutofit/>
          </a:bodyPr>
          <a:lstStyle/>
          <a:p>
            <a:pPr algn="just"/>
            <a:r>
              <a:rPr lang="tr-TR" sz="2400" dirty="0">
                <a:solidFill>
                  <a:schemeClr val="bg2">
                    <a:lumMod val="25000"/>
                  </a:schemeClr>
                </a:solidFill>
              </a:rPr>
              <a:t>Fail şimdiye kadar kendini öldürmekle tehdit etti mi?</a:t>
            </a:r>
          </a:p>
          <a:p>
            <a:pPr algn="just"/>
            <a:r>
              <a:rPr lang="tr-TR" sz="2400" dirty="0">
                <a:solidFill>
                  <a:schemeClr val="bg2">
                    <a:lumMod val="25000"/>
                  </a:schemeClr>
                </a:solidFill>
              </a:rPr>
              <a:t>Partneriniz içki içiyor veya uyuşturucu kullanıyor mu?</a:t>
            </a:r>
          </a:p>
          <a:p>
            <a:pPr algn="just"/>
            <a:r>
              <a:rPr lang="tr-TR" sz="2400" dirty="0">
                <a:solidFill>
                  <a:schemeClr val="bg2">
                    <a:lumMod val="25000"/>
                  </a:schemeClr>
                </a:solidFill>
              </a:rPr>
              <a:t>Cevap evet ise, bu, şiddet kullanması üzerinde nasıl bir etki yapıyor?</a:t>
            </a:r>
          </a:p>
          <a:p>
            <a:pPr algn="just"/>
            <a:r>
              <a:rPr lang="tr-TR" sz="2400" dirty="0">
                <a:solidFill>
                  <a:schemeClr val="bg2">
                    <a:lumMod val="25000"/>
                  </a:schemeClr>
                </a:solidFill>
              </a:rPr>
              <a:t> Eve gitmekten korkuyor musunuz? </a:t>
            </a:r>
          </a:p>
          <a:p>
            <a:pPr algn="just"/>
            <a:r>
              <a:rPr lang="tr-TR" sz="2400" dirty="0">
                <a:solidFill>
                  <a:schemeClr val="bg2">
                    <a:lumMod val="25000"/>
                  </a:schemeClr>
                </a:solidFill>
              </a:rPr>
              <a:t>Geçici olarak yanlarında kalabileceğiniz akraba/arkadaşlarınız var mı?</a:t>
            </a:r>
          </a:p>
          <a:p>
            <a:pPr algn="just"/>
            <a:r>
              <a:rPr lang="tr-TR" sz="2400" dirty="0">
                <a:solidFill>
                  <a:schemeClr val="bg2">
                    <a:lumMod val="25000"/>
                  </a:schemeClr>
                </a:solidFill>
              </a:rPr>
              <a:t> Kadın sığınma evlerini tanıyor musunuz? Hiç başvurunuz oldu mu?</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39752" y="548680"/>
            <a:ext cx="6589199" cy="1280890"/>
          </a:xfrm>
        </p:spPr>
        <p:txBody>
          <a:bodyPr>
            <a:normAutofit/>
          </a:bodyPr>
          <a:lstStyle/>
          <a:p>
            <a:r>
              <a:rPr lang="tr-TR" sz="3200" b="1" dirty="0">
                <a:solidFill>
                  <a:schemeClr val="bg2">
                    <a:lumMod val="25000"/>
                  </a:schemeClr>
                </a:solidFill>
              </a:rPr>
              <a:t>Soru Listesi</a:t>
            </a:r>
            <a:endParaRPr lang="tr-TR" sz="3200" b="1" dirty="0"/>
          </a:p>
        </p:txBody>
      </p:sp>
      <p:sp>
        <p:nvSpPr>
          <p:cNvPr id="3" name="2 İçerik Yer Tutucusu"/>
          <p:cNvSpPr>
            <a:spLocks noGrp="1"/>
          </p:cNvSpPr>
          <p:nvPr>
            <p:ph idx="1"/>
          </p:nvPr>
        </p:nvSpPr>
        <p:spPr>
          <a:xfrm>
            <a:off x="899592" y="1556792"/>
            <a:ext cx="7704856" cy="4210414"/>
          </a:xfrm>
        </p:spPr>
        <p:txBody>
          <a:bodyPr>
            <a:noAutofit/>
          </a:bodyPr>
          <a:lstStyle/>
          <a:p>
            <a:pPr algn="just"/>
            <a:r>
              <a:rPr lang="tr-TR" sz="2400" dirty="0">
                <a:solidFill>
                  <a:schemeClr val="bg2">
                    <a:lumMod val="25000"/>
                  </a:schemeClr>
                </a:solidFill>
              </a:rPr>
              <a:t>Cevapların değerlendirilmesi sırasında şiddete uğramış kadının, içinde bulunduğu durumun ciddiyeti, çocuklarını koruma konusundaki sorumluluğun göz önüne serilmesi, failin şiddete yatkınlık derecesi göz önüne serilir. </a:t>
            </a:r>
          </a:p>
          <a:p>
            <a:pPr algn="just"/>
            <a:r>
              <a:rPr lang="tr-TR" sz="2400" dirty="0">
                <a:solidFill>
                  <a:schemeClr val="bg2">
                    <a:lumMod val="25000"/>
                  </a:schemeClr>
                </a:solidFill>
              </a:rPr>
              <a:t>Çözüm arayışı içerisindeki kadınla birlikte, </a:t>
            </a:r>
            <a:r>
              <a:rPr lang="tr-TR" sz="2400" dirty="0" err="1">
                <a:solidFill>
                  <a:schemeClr val="bg2">
                    <a:lumMod val="25000"/>
                  </a:schemeClr>
                </a:solidFill>
              </a:rPr>
              <a:t>sığınmaevlerinin</a:t>
            </a:r>
            <a:r>
              <a:rPr lang="tr-TR" sz="2400" dirty="0">
                <a:solidFill>
                  <a:schemeClr val="bg2">
                    <a:lumMod val="25000"/>
                  </a:schemeClr>
                </a:solidFill>
              </a:rPr>
              <a:t> işlevi ve ilk adım açısından şiddetten korunmak için sunduğu hizmetler gözden geçirilir.</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Kriz Yönetimi</a:t>
            </a:r>
          </a:p>
        </p:txBody>
      </p:sp>
      <p:sp>
        <p:nvSpPr>
          <p:cNvPr id="3" name="2 İçerik Yer Tutucusu"/>
          <p:cNvSpPr>
            <a:spLocks noGrp="1"/>
          </p:cNvSpPr>
          <p:nvPr>
            <p:ph idx="1"/>
          </p:nvPr>
        </p:nvSpPr>
        <p:spPr>
          <a:xfrm>
            <a:off x="1475656" y="1700808"/>
            <a:ext cx="6914728" cy="3777622"/>
          </a:xfrm>
        </p:spPr>
        <p:txBody>
          <a:bodyPr>
            <a:noAutofit/>
          </a:bodyPr>
          <a:lstStyle/>
          <a:p>
            <a:pPr algn="just"/>
            <a:r>
              <a:rPr lang="tr-TR" sz="2400" dirty="0">
                <a:solidFill>
                  <a:schemeClr val="bg2">
                    <a:lumMod val="25000"/>
                  </a:schemeClr>
                </a:solidFill>
              </a:rPr>
              <a:t>1 Krizin Tanımı </a:t>
            </a:r>
          </a:p>
          <a:p>
            <a:pPr algn="just"/>
            <a:r>
              <a:rPr lang="tr-TR" sz="2400" dirty="0">
                <a:solidFill>
                  <a:schemeClr val="bg2">
                    <a:lumMod val="25000"/>
                  </a:schemeClr>
                </a:solidFill>
              </a:rPr>
              <a:t> Krizin Karakteristik Özellikleri </a:t>
            </a:r>
          </a:p>
          <a:p>
            <a:pPr algn="just"/>
            <a:r>
              <a:rPr lang="tr-TR" sz="2400" dirty="0" err="1">
                <a:solidFill>
                  <a:schemeClr val="bg2">
                    <a:lumMod val="25000"/>
                  </a:schemeClr>
                </a:solidFill>
              </a:rPr>
              <a:t>Travmatik</a:t>
            </a:r>
            <a:r>
              <a:rPr lang="tr-TR" sz="2400" dirty="0">
                <a:solidFill>
                  <a:schemeClr val="bg2">
                    <a:lumMod val="25000"/>
                  </a:schemeClr>
                </a:solidFill>
              </a:rPr>
              <a:t> Krizler ve Aşamaları </a:t>
            </a:r>
          </a:p>
          <a:p>
            <a:pPr algn="just"/>
            <a:r>
              <a:rPr lang="tr-TR" sz="2400" dirty="0">
                <a:solidFill>
                  <a:schemeClr val="bg2">
                    <a:lumMod val="25000"/>
                  </a:schemeClr>
                </a:solidFill>
              </a:rPr>
              <a:t>Değişim Krizleri ve Aşamaları </a:t>
            </a:r>
          </a:p>
          <a:p>
            <a:pPr algn="just"/>
            <a:r>
              <a:rPr lang="tr-TR" sz="2400" dirty="0">
                <a:solidFill>
                  <a:schemeClr val="bg2">
                    <a:lumMod val="25000"/>
                  </a:schemeClr>
                </a:solidFill>
              </a:rPr>
              <a:t> Krize Müdahale </a:t>
            </a:r>
          </a:p>
          <a:p>
            <a:pPr algn="just"/>
            <a:r>
              <a:rPr lang="tr-TR" sz="2400" dirty="0">
                <a:solidFill>
                  <a:schemeClr val="bg2">
                    <a:lumMod val="25000"/>
                  </a:schemeClr>
                </a:solidFill>
              </a:rPr>
              <a:t> Krize müdahale ilkeleri </a:t>
            </a:r>
          </a:p>
          <a:p>
            <a:pPr algn="just"/>
            <a:r>
              <a:rPr lang="tr-TR" sz="2400" dirty="0">
                <a:solidFill>
                  <a:schemeClr val="bg2">
                    <a:lumMod val="25000"/>
                  </a:schemeClr>
                </a:solidFill>
              </a:rPr>
              <a:t>Kendini iyileştirme gücünü ortaya çıkarmak</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Krizin Tanımı</a:t>
            </a:r>
          </a:p>
        </p:txBody>
      </p:sp>
      <p:sp>
        <p:nvSpPr>
          <p:cNvPr id="3" name="2 İçerik Yer Tutucusu"/>
          <p:cNvSpPr>
            <a:spLocks noGrp="1"/>
          </p:cNvSpPr>
          <p:nvPr>
            <p:ph idx="1"/>
          </p:nvPr>
        </p:nvSpPr>
        <p:spPr>
          <a:xfrm>
            <a:off x="1187623" y="1679257"/>
            <a:ext cx="7346777" cy="4570454"/>
          </a:xfrm>
        </p:spPr>
        <p:txBody>
          <a:bodyPr>
            <a:normAutofit/>
          </a:bodyPr>
          <a:lstStyle/>
          <a:p>
            <a:pPr algn="just"/>
            <a:r>
              <a:rPr lang="tr-TR" sz="2400" dirty="0">
                <a:solidFill>
                  <a:schemeClr val="bg2">
                    <a:lumMod val="25000"/>
                  </a:schemeClr>
                </a:solidFill>
              </a:rPr>
              <a:t>Yaşamda çeşitli olaylar krize yol açabilir. Bunlar felaketler şeklinde toplulukları etkileyen veya özel durumlarda insanı etkileyebilen olmak üzere farklılık gösterebilirler. </a:t>
            </a:r>
          </a:p>
          <a:p>
            <a:pPr algn="just"/>
            <a:r>
              <a:rPr lang="tr-TR" sz="2400" dirty="0">
                <a:solidFill>
                  <a:schemeClr val="bg2">
                    <a:lumMod val="25000"/>
                  </a:schemeClr>
                </a:solidFill>
              </a:rPr>
              <a:t>Bir insanın varoluşunu etkileyen krizler bedensel/biyolojik veya psikolojik/sosyal olmak üzere ikiye ayrılırlar.</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95736" y="588449"/>
            <a:ext cx="6589199" cy="716658"/>
          </a:xfrm>
        </p:spPr>
        <p:txBody>
          <a:bodyPr>
            <a:normAutofit/>
          </a:bodyPr>
          <a:lstStyle/>
          <a:p>
            <a:r>
              <a:rPr lang="tr-TR" sz="3200" b="1" dirty="0">
                <a:solidFill>
                  <a:schemeClr val="bg2">
                    <a:lumMod val="25000"/>
                  </a:schemeClr>
                </a:solidFill>
              </a:rPr>
              <a:t>Krizin Tanımı</a:t>
            </a:r>
            <a:endParaRPr lang="tr-TR" sz="3200" b="1" dirty="0"/>
          </a:p>
        </p:txBody>
      </p:sp>
      <p:sp>
        <p:nvSpPr>
          <p:cNvPr id="3" name="2 İçerik Yer Tutucusu"/>
          <p:cNvSpPr>
            <a:spLocks noGrp="1"/>
          </p:cNvSpPr>
          <p:nvPr>
            <p:ph idx="1"/>
          </p:nvPr>
        </p:nvSpPr>
        <p:spPr>
          <a:xfrm>
            <a:off x="1078632" y="1556792"/>
            <a:ext cx="7381800" cy="4498446"/>
          </a:xfrm>
        </p:spPr>
        <p:txBody>
          <a:bodyPr>
            <a:normAutofit/>
          </a:bodyPr>
          <a:lstStyle/>
          <a:p>
            <a:pPr algn="just"/>
            <a:r>
              <a:rPr lang="tr-TR" sz="2400" dirty="0">
                <a:solidFill>
                  <a:schemeClr val="bg2">
                    <a:lumMod val="25000"/>
                  </a:schemeClr>
                </a:solidFill>
              </a:rPr>
              <a:t>Krizde en önemli destek başka insanlardan gelir. </a:t>
            </a:r>
          </a:p>
          <a:p>
            <a:pPr algn="just"/>
            <a:r>
              <a:rPr lang="tr-TR" sz="2400" dirty="0">
                <a:solidFill>
                  <a:schemeClr val="bg2">
                    <a:lumMod val="25000"/>
                  </a:schemeClr>
                </a:solidFill>
              </a:rPr>
              <a:t>Desteğin kalitesi ve başarısı onu kullanacak kimsenin hakkından gelebilme ve işleyebilme özelliklerine bağlıdır. </a:t>
            </a:r>
          </a:p>
          <a:p>
            <a:pPr algn="just"/>
            <a:r>
              <a:rPr lang="tr-TR" sz="2400" dirty="0">
                <a:solidFill>
                  <a:schemeClr val="bg2">
                    <a:lumMod val="25000"/>
                  </a:schemeClr>
                </a:solidFill>
              </a:rPr>
              <a:t>Başa çıkılmış bir kriz çoğunlukla güçlenmeye ve kendine güven kazanmaya hizmet eder.</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16658"/>
          </a:xfrm>
        </p:spPr>
        <p:txBody>
          <a:bodyPr>
            <a:normAutofit/>
          </a:bodyPr>
          <a:lstStyle/>
          <a:p>
            <a:r>
              <a:rPr lang="tr-TR" sz="3200" b="1" dirty="0">
                <a:solidFill>
                  <a:schemeClr val="bg2">
                    <a:lumMod val="25000"/>
                  </a:schemeClr>
                </a:solidFill>
              </a:rPr>
              <a:t>Krize Müdahale</a:t>
            </a:r>
          </a:p>
        </p:txBody>
      </p:sp>
      <p:sp>
        <p:nvSpPr>
          <p:cNvPr id="3" name="2 İçerik Yer Tutucusu"/>
          <p:cNvSpPr>
            <a:spLocks noGrp="1"/>
          </p:cNvSpPr>
          <p:nvPr>
            <p:ph idx="1"/>
          </p:nvPr>
        </p:nvSpPr>
        <p:spPr>
          <a:xfrm>
            <a:off x="1072816" y="1735444"/>
            <a:ext cx="7490793" cy="4498446"/>
          </a:xfrm>
        </p:spPr>
        <p:txBody>
          <a:bodyPr>
            <a:normAutofit/>
          </a:bodyPr>
          <a:lstStyle/>
          <a:p>
            <a:pPr algn="just"/>
            <a:r>
              <a:rPr lang="tr-TR" sz="2400" dirty="0">
                <a:solidFill>
                  <a:schemeClr val="bg2">
                    <a:lumMod val="25000"/>
                  </a:schemeClr>
                </a:solidFill>
              </a:rPr>
              <a:t>Krizler saldırganlık ve ani tepkisel davranışlara neden olabilir. </a:t>
            </a:r>
          </a:p>
          <a:p>
            <a:pPr algn="just"/>
            <a:r>
              <a:rPr lang="tr-TR" sz="2400" dirty="0">
                <a:solidFill>
                  <a:schemeClr val="bg2">
                    <a:lumMod val="25000"/>
                  </a:schemeClr>
                </a:solidFill>
              </a:rPr>
              <a:t>Öldürme, intihar, psikolojik hastalıkların ortaya çıkması ve belirtilerin kronikleşmesi krizde sık görülen durumlardır. </a:t>
            </a:r>
          </a:p>
          <a:p>
            <a:pPr algn="just"/>
            <a:r>
              <a:rPr lang="tr-TR" sz="2400" dirty="0">
                <a:solidFill>
                  <a:schemeClr val="bg2">
                    <a:lumMod val="25000"/>
                  </a:schemeClr>
                </a:solidFill>
              </a:rPr>
              <a:t>Kriz belirtileri, krizin ağırlığına, özel başa çıkma imkânlarına ve sosyal çevreden alınacak desteğin durumuna göre farklılık gösterir. </a:t>
            </a:r>
          </a:p>
          <a:p>
            <a:pPr algn="just"/>
            <a:r>
              <a:rPr lang="tr-TR" sz="2400" dirty="0">
                <a:solidFill>
                  <a:schemeClr val="bg2">
                    <a:lumMod val="25000"/>
                  </a:schemeClr>
                </a:solidFill>
              </a:rPr>
              <a:t>Aşağıda krizin tipik belirtilerinden bazıları verilmiştir:</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644650"/>
          </a:xfrm>
        </p:spPr>
        <p:txBody>
          <a:bodyPr>
            <a:normAutofit/>
          </a:bodyPr>
          <a:lstStyle/>
          <a:p>
            <a:r>
              <a:rPr lang="tr-TR" sz="3200" b="1" dirty="0">
                <a:solidFill>
                  <a:schemeClr val="bg2">
                    <a:lumMod val="25000"/>
                  </a:schemeClr>
                </a:solidFill>
              </a:rPr>
              <a:t>Krize Müdahale</a:t>
            </a:r>
            <a:endParaRPr lang="tr-TR" sz="3200" b="1" dirty="0"/>
          </a:p>
        </p:txBody>
      </p:sp>
      <p:sp>
        <p:nvSpPr>
          <p:cNvPr id="3" name="2 İçerik Yer Tutucusu"/>
          <p:cNvSpPr>
            <a:spLocks noGrp="1"/>
          </p:cNvSpPr>
          <p:nvPr>
            <p:ph idx="1"/>
          </p:nvPr>
        </p:nvSpPr>
        <p:spPr>
          <a:xfrm>
            <a:off x="1187624" y="1591428"/>
            <a:ext cx="7130752" cy="4642462"/>
          </a:xfrm>
        </p:spPr>
        <p:txBody>
          <a:bodyPr>
            <a:normAutofit/>
          </a:bodyPr>
          <a:lstStyle/>
          <a:p>
            <a:pPr algn="just"/>
            <a:r>
              <a:rPr lang="tr-TR" sz="2400" dirty="0">
                <a:solidFill>
                  <a:schemeClr val="bg2">
                    <a:lumMod val="25000"/>
                  </a:schemeClr>
                </a:solidFill>
              </a:rPr>
              <a:t>Yüksek gerilim, sinirlilik, heyecan </a:t>
            </a:r>
          </a:p>
          <a:p>
            <a:pPr algn="just"/>
            <a:r>
              <a:rPr lang="tr-TR" sz="2400" dirty="0">
                <a:solidFill>
                  <a:schemeClr val="bg2">
                    <a:lumMod val="25000"/>
                  </a:schemeClr>
                </a:solidFill>
              </a:rPr>
              <a:t>Güvensizlik, korku </a:t>
            </a:r>
          </a:p>
          <a:p>
            <a:pPr algn="just"/>
            <a:r>
              <a:rPr lang="tr-TR" sz="2400" dirty="0">
                <a:solidFill>
                  <a:schemeClr val="bg2">
                    <a:lumMod val="25000"/>
                  </a:schemeClr>
                </a:solidFill>
              </a:rPr>
              <a:t>Şaşkınlık, saldırganlık, depresyon </a:t>
            </a:r>
          </a:p>
          <a:p>
            <a:pPr algn="just"/>
            <a:r>
              <a:rPr lang="tr-TR" sz="2400" dirty="0">
                <a:solidFill>
                  <a:schemeClr val="bg2">
                    <a:lumMod val="25000"/>
                  </a:schemeClr>
                </a:solidFill>
              </a:rPr>
              <a:t>Değişen duygusallık, algılamada farklılık </a:t>
            </a:r>
          </a:p>
          <a:p>
            <a:pPr algn="just"/>
            <a:r>
              <a:rPr lang="tr-TR" sz="2400" dirty="0">
                <a:solidFill>
                  <a:schemeClr val="bg2">
                    <a:lumMod val="25000"/>
                  </a:schemeClr>
                </a:solidFill>
              </a:rPr>
              <a:t>Kişilik kaybı veya değişikliği </a:t>
            </a:r>
          </a:p>
          <a:p>
            <a:pPr algn="just"/>
            <a:r>
              <a:rPr lang="tr-TR" sz="2400" dirty="0">
                <a:solidFill>
                  <a:schemeClr val="bg2">
                    <a:lumMod val="25000"/>
                  </a:schemeClr>
                </a:solidFill>
              </a:rPr>
              <a:t>Yabancılaşma</a:t>
            </a:r>
          </a:p>
          <a:p>
            <a:pPr algn="just"/>
            <a:r>
              <a:rPr lang="tr-TR" sz="2400" dirty="0">
                <a:solidFill>
                  <a:schemeClr val="bg2">
                    <a:lumMod val="25000"/>
                  </a:schemeClr>
                </a:solidFill>
              </a:rPr>
              <a:t>Hezeyan (sanrı) ve halüsinasyon (var sanma)</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01595"/>
            <a:ext cx="6589199" cy="1280890"/>
          </a:xfrm>
        </p:spPr>
        <p:txBody>
          <a:bodyPr>
            <a:noAutofit/>
          </a:bodyPr>
          <a:lstStyle/>
          <a:p>
            <a:r>
              <a:rPr lang="tr-TR" sz="3200" b="1" dirty="0">
                <a:solidFill>
                  <a:schemeClr val="bg2">
                    <a:lumMod val="25000"/>
                  </a:schemeClr>
                </a:solidFill>
              </a:rPr>
              <a:t>Şiddet  Mağduru Çocuklar</a:t>
            </a:r>
            <a:br>
              <a:rPr lang="tr-TR" sz="3600" b="1" dirty="0">
                <a:solidFill>
                  <a:schemeClr val="bg2">
                    <a:lumMod val="25000"/>
                  </a:schemeClr>
                </a:solidFill>
              </a:rPr>
            </a:br>
            <a:endParaRPr lang="tr-TR" sz="3600" b="1" dirty="0"/>
          </a:p>
        </p:txBody>
      </p:sp>
      <p:sp>
        <p:nvSpPr>
          <p:cNvPr id="3" name="2 İçerik Yer Tutucusu"/>
          <p:cNvSpPr>
            <a:spLocks noGrp="1"/>
          </p:cNvSpPr>
          <p:nvPr>
            <p:ph idx="1"/>
          </p:nvPr>
        </p:nvSpPr>
        <p:spPr>
          <a:xfrm>
            <a:off x="1078632" y="1882485"/>
            <a:ext cx="7381800" cy="3777622"/>
          </a:xfrm>
        </p:spPr>
        <p:txBody>
          <a:bodyPr/>
          <a:lstStyle/>
          <a:p>
            <a:pPr algn="just"/>
            <a:r>
              <a:rPr lang="tr-TR" sz="2400" dirty="0">
                <a:solidFill>
                  <a:schemeClr val="bg2">
                    <a:lumMod val="25000"/>
                  </a:schemeClr>
                </a:solidFill>
              </a:rPr>
              <a:t>Şiddete uğramış annelerin, çocukları da bedensel ve ruhsal büyük yaralanmışlıklarını gösterir.</a:t>
            </a:r>
          </a:p>
          <a:p>
            <a:pPr algn="just"/>
            <a:r>
              <a:rPr lang="tr-TR" sz="2400" dirty="0">
                <a:solidFill>
                  <a:schemeClr val="bg2">
                    <a:lumMod val="25000"/>
                  </a:schemeClr>
                </a:solidFill>
              </a:rPr>
              <a:t> </a:t>
            </a:r>
            <a:r>
              <a:rPr lang="tr-TR" sz="2400" dirty="0" err="1">
                <a:solidFill>
                  <a:schemeClr val="bg2">
                    <a:lumMod val="25000"/>
                  </a:schemeClr>
                </a:solidFill>
              </a:rPr>
              <a:t>Yaralanmışlık</a:t>
            </a:r>
            <a:r>
              <a:rPr lang="tr-TR" sz="2400" dirty="0">
                <a:solidFill>
                  <a:schemeClr val="bg2">
                    <a:lumMod val="25000"/>
                  </a:schemeClr>
                </a:solidFill>
              </a:rPr>
              <a:t> her şeyden önce onların çocukluktaki gelişim şanslarını zedeler. </a:t>
            </a:r>
          </a:p>
          <a:p>
            <a:pPr algn="just"/>
            <a:endParaRPr lang="tr-TR" dirty="0">
              <a:solidFill>
                <a:schemeClr val="bg2">
                  <a:lumMod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611560" y="1484784"/>
            <a:ext cx="8210873" cy="4066398"/>
          </a:xfrm>
        </p:spPr>
        <p:txBody>
          <a:bodyPr>
            <a:normAutofit/>
          </a:bodyPr>
          <a:lstStyle/>
          <a:p>
            <a:pPr algn="just"/>
            <a:r>
              <a:rPr lang="tr-TR" sz="2400" dirty="0">
                <a:solidFill>
                  <a:schemeClr val="tx2">
                    <a:lumMod val="25000"/>
                  </a:schemeClr>
                </a:solidFill>
              </a:rPr>
              <a:t>Saldırganın yaptığı küçük iyilikler kurbanın gözünde büyür, zamanla kurban kendisini saldırganın yerine koyup olayları onun gözünden görmeye, yaptıklarına hak vermeye başlar içinde bulunulan tehlike de reddedilir.</a:t>
            </a:r>
          </a:p>
          <a:p>
            <a:pPr algn="just"/>
            <a:r>
              <a:rPr lang="tr-TR" sz="2400" dirty="0">
                <a:solidFill>
                  <a:schemeClr val="tx2">
                    <a:lumMod val="25000"/>
                  </a:schemeClr>
                </a:solidFill>
              </a:rPr>
              <a:t> Tek olumlu ilişkisinin şiddet gösteren ile kendi arasında olduğunu düşündüğü için bu ilişkiyi de kaybetmek istemez ve saldırgandan ayrılması gittikçe zorlaşır.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1115616" y="1700808"/>
            <a:ext cx="7346777" cy="3777622"/>
          </a:xfrm>
        </p:spPr>
        <p:txBody>
          <a:bodyPr>
            <a:normAutofit/>
          </a:bodyPr>
          <a:lstStyle/>
          <a:p>
            <a:pPr algn="just"/>
            <a:r>
              <a:rPr lang="tr-TR" sz="2400" dirty="0">
                <a:solidFill>
                  <a:schemeClr val="bg2">
                    <a:lumMod val="25000"/>
                  </a:schemeClr>
                </a:solidFill>
              </a:rPr>
              <a:t>Bu çocuklar problemli çocuklar değildir, yalnızca aşırı zor yaşam şartları altında bulunurlar. </a:t>
            </a:r>
          </a:p>
          <a:p>
            <a:pPr algn="just"/>
            <a:r>
              <a:rPr lang="tr-TR" sz="2400" dirty="0">
                <a:solidFill>
                  <a:schemeClr val="bg2">
                    <a:lumMod val="25000"/>
                  </a:schemeClr>
                </a:solidFill>
              </a:rPr>
              <a:t>Dolayısıyla bu kötü deneyimlerini işleyerek, etkilerinden kurtulabilmeleri için hedefi belli desteğe büyük ihtiyaç duyarlar</a:t>
            </a:r>
            <a:r>
              <a:rPr lang="tr-TR" sz="2400" dirty="0"/>
              <a:t>.</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644650"/>
          </a:xfrm>
        </p:spPr>
        <p:txBody>
          <a:bodyPr>
            <a:normAutofit fontScale="90000"/>
          </a:bodyPr>
          <a:lstStyle/>
          <a:p>
            <a:r>
              <a:rPr lang="tr-TR" b="1" dirty="0">
                <a:solidFill>
                  <a:schemeClr val="bg2">
                    <a:lumMod val="25000"/>
                  </a:schemeClr>
                </a:solidFill>
              </a:rPr>
              <a:t>Şiddet  Mağduru Çocuklar</a:t>
            </a:r>
            <a:br>
              <a:rPr lang="tr-TR" sz="4800" b="1" dirty="0">
                <a:solidFill>
                  <a:schemeClr val="bg2">
                    <a:lumMod val="25000"/>
                  </a:schemeClr>
                </a:solidFill>
              </a:rPr>
            </a:br>
            <a:endParaRPr lang="tr-TR" b="1" dirty="0"/>
          </a:p>
        </p:txBody>
      </p:sp>
      <p:sp>
        <p:nvSpPr>
          <p:cNvPr id="3" name="2 İçerik Yer Tutucusu"/>
          <p:cNvSpPr>
            <a:spLocks noGrp="1"/>
          </p:cNvSpPr>
          <p:nvPr>
            <p:ph idx="1"/>
          </p:nvPr>
        </p:nvSpPr>
        <p:spPr>
          <a:xfrm>
            <a:off x="1115616" y="1540189"/>
            <a:ext cx="7562801" cy="3777622"/>
          </a:xfrm>
        </p:spPr>
        <p:txBody>
          <a:bodyPr>
            <a:normAutofit/>
          </a:bodyPr>
          <a:lstStyle/>
          <a:p>
            <a:pPr algn="just"/>
            <a:r>
              <a:rPr lang="tr-TR" sz="2400" dirty="0">
                <a:solidFill>
                  <a:schemeClr val="bg2">
                    <a:lumMod val="25000"/>
                  </a:schemeClr>
                </a:solidFill>
              </a:rPr>
              <a:t>Çocuklar da hayatlarında ilk defa yalnız kendilerinin şiddeti sineye çekme, korku, suçluluk duygusu ve susmak zorunda olma.</a:t>
            </a:r>
          </a:p>
          <a:p>
            <a:pPr algn="just"/>
            <a:r>
              <a:rPr lang="tr-TR" sz="2400" dirty="0">
                <a:solidFill>
                  <a:schemeClr val="bg2">
                    <a:lumMod val="25000"/>
                  </a:schemeClr>
                </a:solidFill>
              </a:rPr>
              <a:t> Duyguları çelişkili olabilir.</a:t>
            </a:r>
          </a:p>
          <a:p>
            <a:pPr algn="just"/>
            <a:r>
              <a:rPr lang="tr-TR" sz="2400" dirty="0">
                <a:solidFill>
                  <a:schemeClr val="bg2">
                    <a:lumMod val="25000"/>
                  </a:schemeClr>
                </a:solidFill>
              </a:rPr>
              <a:t> Bir yandan annelerinin tekrar faile geri dönmesinden korkarlarken diğer yandan ailenin dağılması onları korkutur. </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500634"/>
          </a:xfrm>
        </p:spPr>
        <p:txBody>
          <a:bodyPr>
            <a:no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1115617" y="1484784"/>
            <a:ext cx="7418784" cy="4426438"/>
          </a:xfrm>
        </p:spPr>
        <p:txBody>
          <a:bodyPr>
            <a:normAutofit/>
          </a:bodyPr>
          <a:lstStyle/>
          <a:p>
            <a:pPr algn="just"/>
            <a:r>
              <a:rPr lang="tr-TR" sz="2400" dirty="0">
                <a:solidFill>
                  <a:schemeClr val="bg2">
                    <a:lumMod val="25000"/>
                  </a:schemeClr>
                </a:solidFill>
              </a:rPr>
              <a:t>Her durumda kendi öz değerleri yüksek derecede kötü etkilenir. </a:t>
            </a:r>
          </a:p>
          <a:p>
            <a:pPr algn="just"/>
            <a:r>
              <a:rPr lang="tr-TR" sz="2400" dirty="0">
                <a:solidFill>
                  <a:schemeClr val="bg2">
                    <a:lumMod val="25000"/>
                  </a:schemeClr>
                </a:solidFill>
              </a:rPr>
              <a:t>Bu durumdaki çocuklar ve gençler sıkça korku, </a:t>
            </a:r>
            <a:r>
              <a:rPr lang="tr-TR" sz="2400" dirty="0" err="1">
                <a:solidFill>
                  <a:schemeClr val="bg2">
                    <a:lumMod val="25000"/>
                  </a:schemeClr>
                </a:solidFill>
              </a:rPr>
              <a:t>depresif</a:t>
            </a:r>
            <a:r>
              <a:rPr lang="tr-TR" sz="2400" dirty="0">
                <a:solidFill>
                  <a:schemeClr val="bg2">
                    <a:lumMod val="25000"/>
                  </a:schemeClr>
                </a:solidFill>
              </a:rPr>
              <a:t> ruh hali, öğrenme başarılarında düşüklük gösterirler.</a:t>
            </a:r>
          </a:p>
          <a:p>
            <a:pPr algn="just"/>
            <a:r>
              <a:rPr lang="tr-TR" sz="2400" dirty="0">
                <a:solidFill>
                  <a:schemeClr val="bg2">
                    <a:lumMod val="25000"/>
                  </a:schemeClr>
                </a:solidFill>
              </a:rPr>
              <a:t> Şiddet mağduru çocuklarda saldırganlıkla başa çıkma olumsuzdur.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1043608" y="1556792"/>
            <a:ext cx="7562800" cy="3777622"/>
          </a:xfrm>
        </p:spPr>
        <p:txBody>
          <a:bodyPr/>
          <a:lstStyle/>
          <a:p>
            <a:pPr algn="just"/>
            <a:r>
              <a:rPr lang="tr-TR" sz="2400" dirty="0">
                <a:solidFill>
                  <a:schemeClr val="bg2">
                    <a:lumMod val="25000"/>
                  </a:schemeClr>
                </a:solidFill>
              </a:rPr>
              <a:t>Yoğun olarak kendilerine zarar verme eğilimi, intihar fikirleri ve başkalarına zarar verecek davranışlara yönelim gösterirler. </a:t>
            </a:r>
          </a:p>
          <a:p>
            <a:pPr algn="just"/>
            <a:r>
              <a:rPr lang="tr-TR" sz="2400" dirty="0">
                <a:solidFill>
                  <a:schemeClr val="bg2">
                    <a:lumMod val="25000"/>
                  </a:schemeClr>
                </a:solidFill>
              </a:rPr>
              <a:t>Çektikleri ruhsal acının etkisi uyku bozuklukları ve psikosomatik rahatsızlıklarla (altını ıslatma, altını kirletme, baş ve karın ağrıları vs.) güçlenir.</a:t>
            </a:r>
          </a:p>
          <a:p>
            <a:pPr algn="just"/>
            <a:endParaRPr lang="tr-T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660457"/>
            <a:ext cx="6589199" cy="572642"/>
          </a:xfrm>
        </p:spPr>
        <p:txBody>
          <a:bodyPr>
            <a:no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1187625" y="1412776"/>
            <a:ext cx="7346776" cy="4498446"/>
          </a:xfrm>
        </p:spPr>
        <p:txBody>
          <a:bodyPr>
            <a:normAutofit/>
          </a:bodyPr>
          <a:lstStyle/>
          <a:p>
            <a:pPr algn="just"/>
            <a:r>
              <a:rPr lang="tr-TR" sz="2400" dirty="0">
                <a:solidFill>
                  <a:schemeClr val="bg2">
                    <a:lumMod val="25000"/>
                  </a:schemeClr>
                </a:solidFill>
              </a:rPr>
              <a:t>Diğer çocuklarla kolaylıkla kavga etmeleri, fiziksel şiddet kullanmaya yatkınlıkları ve çatışmaları çözme konusundaki yetersizlikleri şiddete uğramış çocukların sosyal hayatlarını bir kere daha zorlaştırır. </a:t>
            </a:r>
          </a:p>
          <a:p>
            <a:pPr algn="just"/>
            <a:r>
              <a:rPr lang="tr-TR" sz="2400" dirty="0">
                <a:solidFill>
                  <a:schemeClr val="bg2">
                    <a:lumMod val="25000"/>
                  </a:schemeClr>
                </a:solidFill>
              </a:rPr>
              <a:t>Bazı çocukların ise sanki yaşadıkları şiddet hiç iz bırakmamış gibi hayrete düşürecek şekilde yukarıda saydığımız semptomları göstermezler.</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16658"/>
          </a:xfrm>
        </p:spPr>
        <p:txBody>
          <a:bodyPr>
            <a:no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827584" y="1540189"/>
            <a:ext cx="7706816" cy="3777622"/>
          </a:xfrm>
        </p:spPr>
        <p:txBody>
          <a:bodyPr>
            <a:normAutofit/>
          </a:bodyPr>
          <a:lstStyle/>
          <a:p>
            <a:pPr algn="just"/>
            <a:r>
              <a:rPr lang="tr-TR" sz="2400" dirty="0">
                <a:solidFill>
                  <a:schemeClr val="bg2">
                    <a:lumMod val="25000"/>
                  </a:schemeClr>
                </a:solidFill>
              </a:rPr>
              <a:t>Bu “normal” görünen durum çocukların hayatta kalabilmek için geliştirdikleri, aşırı uyumu içeren bir stratejidir. </a:t>
            </a:r>
          </a:p>
          <a:p>
            <a:pPr algn="just"/>
            <a:r>
              <a:rPr lang="tr-TR" sz="2400" dirty="0">
                <a:solidFill>
                  <a:schemeClr val="bg2">
                    <a:lumMod val="25000"/>
                  </a:schemeClr>
                </a:solidFill>
              </a:rPr>
              <a:t>Bu “uyumlu çocuklar” çoğunlukla duygularını gösterebilme ile ilgili büyük problemlere sahiptir ve dikkatle gözlendiğinde </a:t>
            </a:r>
            <a:r>
              <a:rPr lang="tr-TR" sz="2400" dirty="0" err="1">
                <a:solidFill>
                  <a:schemeClr val="bg2">
                    <a:lumMod val="25000"/>
                  </a:schemeClr>
                </a:solidFill>
              </a:rPr>
              <a:t>depresif</a:t>
            </a:r>
            <a:r>
              <a:rPr lang="tr-TR" sz="2400" dirty="0">
                <a:solidFill>
                  <a:schemeClr val="bg2">
                    <a:lumMod val="25000"/>
                  </a:schemeClr>
                </a:solidFill>
              </a:rPr>
              <a:t> belirtiler gösterdikleri fark edilir.</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16658"/>
          </a:xfrm>
        </p:spPr>
        <p:txBody>
          <a:bodyPr>
            <a:no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1043608" y="1540189"/>
            <a:ext cx="7562800" cy="3777622"/>
          </a:xfrm>
        </p:spPr>
        <p:txBody>
          <a:bodyPr>
            <a:normAutofit/>
          </a:bodyPr>
          <a:lstStyle/>
          <a:p>
            <a:pPr algn="just"/>
            <a:r>
              <a:rPr lang="tr-TR" sz="2400" dirty="0">
                <a:solidFill>
                  <a:schemeClr val="bg2">
                    <a:lumMod val="25000"/>
                  </a:schemeClr>
                </a:solidFill>
              </a:rPr>
              <a:t>Koruma ve güvenlik en temel amaç olduğu için daha ilk günlerde anne ve çocuğun yaşayabileceği tehlikeli durumlar tahmin edilir. </a:t>
            </a:r>
          </a:p>
          <a:p>
            <a:pPr algn="just"/>
            <a:r>
              <a:rPr lang="tr-TR" sz="2400" dirty="0">
                <a:solidFill>
                  <a:schemeClr val="bg2">
                    <a:lumMod val="25000"/>
                  </a:schemeClr>
                </a:solidFill>
              </a:rPr>
              <a:t>Tehlike ve risk belirlemesi için hazırlanmış standart soru listeleri vardır. Bunlarla başka ülkelerde de şiddeti önleme/tedbir alanında başarılı sonuçlar alınmıştır.</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572642"/>
          </a:xfrm>
        </p:spPr>
        <p:txBody>
          <a:bodyPr>
            <a:noAutofit/>
          </a:bodyPr>
          <a:lstStyle/>
          <a:p>
            <a:r>
              <a:rPr lang="tr-TR" sz="3200" b="1" dirty="0">
                <a:solidFill>
                  <a:schemeClr val="bg2">
                    <a:lumMod val="25000"/>
                  </a:schemeClr>
                </a:solidFill>
              </a:rPr>
              <a:t>Şiddet  Mağduru Çocuklar</a:t>
            </a:r>
            <a:br>
              <a:rPr lang="tr-TR" sz="3200" b="1" dirty="0">
                <a:solidFill>
                  <a:schemeClr val="bg2">
                    <a:lumMod val="25000"/>
                  </a:schemeClr>
                </a:solidFill>
              </a:rPr>
            </a:br>
            <a:endParaRPr lang="tr-TR" sz="3200" b="1" dirty="0"/>
          </a:p>
        </p:txBody>
      </p:sp>
      <p:sp>
        <p:nvSpPr>
          <p:cNvPr id="3" name="2 İçerik Yer Tutucusu"/>
          <p:cNvSpPr>
            <a:spLocks noGrp="1"/>
          </p:cNvSpPr>
          <p:nvPr>
            <p:ph idx="1"/>
          </p:nvPr>
        </p:nvSpPr>
        <p:spPr>
          <a:xfrm>
            <a:off x="827585" y="1484784"/>
            <a:ext cx="7706816" cy="4426438"/>
          </a:xfrm>
        </p:spPr>
        <p:txBody>
          <a:bodyPr>
            <a:noAutofit/>
          </a:bodyPr>
          <a:lstStyle/>
          <a:p>
            <a:pPr algn="just"/>
            <a:r>
              <a:rPr lang="tr-TR" sz="2400" dirty="0">
                <a:solidFill>
                  <a:schemeClr val="bg2">
                    <a:lumMod val="25000"/>
                  </a:schemeClr>
                </a:solidFill>
              </a:rPr>
              <a:t>Eğer tehlike ve risk yüksek çıkmışsa yani babadan gelen tehdit ve tehlike devam ediyorsa o zaman anneyle birlikte çocuğun gittiği okulun veya yuvanın değiştirilmesi yönünde karar alınır. </a:t>
            </a:r>
          </a:p>
          <a:p>
            <a:pPr algn="just"/>
            <a:r>
              <a:rPr lang="tr-TR" sz="2400" dirty="0">
                <a:solidFill>
                  <a:schemeClr val="bg2">
                    <a:lumMod val="25000"/>
                  </a:schemeClr>
                </a:solidFill>
              </a:rPr>
              <a:t>Bu durumda anne ve çocuk desteklenerek ilgili kurumlar bilgilendirilerek değişikliğin yapılması sağlandığı gibi, şiddetle ilgili yaşanmışlıkları açısından çocukların durumunun kurumlar (Çocuk esirgeme vb.) tarafından da dikkate alınması sağlanır.</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13792" y="1844824"/>
            <a:ext cx="8316416" cy="3777622"/>
          </a:xfrm>
        </p:spPr>
        <p:txBody>
          <a:bodyPr>
            <a:normAutofit/>
          </a:bodyPr>
          <a:lstStyle/>
          <a:p>
            <a:pPr marL="36576" marR="0" lvl="0" indent="0" algn="ctr" defTabSz="914400" rtl="0" eaLnBrk="1" fontAlgn="auto" latinLnBrk="0" hangingPunct="1">
              <a:lnSpc>
                <a:spcPct val="100000"/>
              </a:lnSpc>
              <a:spcBef>
                <a:spcPct val="20000"/>
              </a:spcBef>
              <a:spcAft>
                <a:spcPts val="0"/>
              </a:spcAft>
              <a:buClr>
                <a:srgbClr val="D4D2D0"/>
              </a:buClr>
              <a:buSzPct val="80000"/>
              <a:buNone/>
              <a:tabLst/>
              <a:defRPr/>
            </a:pPr>
            <a:endParaRPr lang="tr-TR" sz="3600" b="1" dirty="0">
              <a:solidFill>
                <a:schemeClr val="bg2">
                  <a:lumMod val="25000"/>
                </a:schemeClr>
              </a:solidFill>
            </a:endParaRPr>
          </a:p>
          <a:p>
            <a:pPr marL="36576" marR="0" lvl="0" indent="0" algn="ctr" defTabSz="914400" rtl="0" eaLnBrk="1" fontAlgn="auto" latinLnBrk="0" hangingPunct="1">
              <a:lnSpc>
                <a:spcPct val="100000"/>
              </a:lnSpc>
              <a:spcBef>
                <a:spcPct val="20000"/>
              </a:spcBef>
              <a:spcAft>
                <a:spcPts val="0"/>
              </a:spcAft>
              <a:buClr>
                <a:srgbClr val="D4D2D0"/>
              </a:buClr>
              <a:buSzPct val="80000"/>
              <a:buNone/>
              <a:tabLst/>
              <a:defRPr/>
            </a:pPr>
            <a:r>
              <a:rPr lang="tr-TR" sz="3600" b="1" dirty="0">
                <a:solidFill>
                  <a:schemeClr val="bg2">
                    <a:lumMod val="25000"/>
                  </a:schemeClr>
                </a:solidFill>
              </a:rPr>
              <a:t> </a:t>
            </a:r>
            <a:r>
              <a:rPr lang="tr-TR" sz="3600" b="1" dirty="0">
                <a:solidFill>
                  <a:schemeClr val="tx1">
                    <a:lumMod val="95000"/>
                    <a:lumOff val="5000"/>
                  </a:schemeClr>
                </a:solidFill>
                <a:latin typeface="Calibri" panose="020F0502020204030204" pitchFamily="34" charset="0"/>
                <a:cs typeface="Calibri" panose="020F0502020204030204" pitchFamily="34" charset="0"/>
              </a:rPr>
              <a:t>TEŞEKKÜRLER  </a:t>
            </a:r>
          </a:p>
          <a:p>
            <a:pPr marL="36576" marR="0" lvl="0" indent="0" algn="ctr" defTabSz="914400" rtl="0" eaLnBrk="1" fontAlgn="auto" latinLnBrk="0" hangingPunct="1">
              <a:lnSpc>
                <a:spcPct val="100000"/>
              </a:lnSpc>
              <a:spcBef>
                <a:spcPct val="20000"/>
              </a:spcBef>
              <a:spcAft>
                <a:spcPts val="0"/>
              </a:spcAft>
              <a:buClr>
                <a:srgbClr val="D4D2D0"/>
              </a:buClr>
              <a:buSzPct val="80000"/>
              <a:buNone/>
              <a:tabLst/>
              <a:defRPr/>
            </a:pPr>
            <a:r>
              <a:rPr lang="tr-TR" sz="3600" b="1" dirty="0">
                <a:solidFill>
                  <a:schemeClr val="tx1">
                    <a:lumMod val="95000"/>
                    <a:lumOff val="5000"/>
                  </a:schemeClr>
                </a:solidFill>
                <a:latin typeface="Calibri" panose="020F0502020204030204" pitchFamily="34" charset="0"/>
                <a:cs typeface="Calibri" panose="020F0502020204030204" pitchFamily="34" charset="0"/>
              </a:rPr>
              <a:t> </a:t>
            </a:r>
            <a:r>
              <a:rPr kumimoji="0" lang="tr-TR" sz="3600" b="1" i="0" u="none" strike="noStrike" kern="1200" cap="none" spc="0" normalizeH="0" baseline="0" noProof="0" dirty="0">
                <a:ln>
                  <a:noFill/>
                </a:ln>
                <a:solidFill>
                  <a:schemeClr val="tx1">
                    <a:lumMod val="95000"/>
                    <a:lumOff val="5000"/>
                  </a:schemeClr>
                </a:solidFill>
                <a:effectLst/>
                <a:uLnTx/>
                <a:uFillTx/>
                <a:latin typeface="Calibri" panose="020F0502020204030204" pitchFamily="34" charset="0"/>
                <a:cs typeface="Calibri" panose="020F0502020204030204" pitchFamily="34" charset="0"/>
              </a:rPr>
              <a:t>KAPADOKYA </a:t>
            </a:r>
          </a:p>
          <a:p>
            <a:pPr marL="36576" marR="0" lvl="0" indent="0" algn="ctr" defTabSz="914400" rtl="0" eaLnBrk="1" fontAlgn="auto" latinLnBrk="0" hangingPunct="1">
              <a:lnSpc>
                <a:spcPct val="100000"/>
              </a:lnSpc>
              <a:spcBef>
                <a:spcPct val="20000"/>
              </a:spcBef>
              <a:spcAft>
                <a:spcPts val="0"/>
              </a:spcAft>
              <a:buClr>
                <a:srgbClr val="D4D2D0"/>
              </a:buClr>
              <a:buSzPct val="80000"/>
              <a:buNone/>
              <a:tabLst/>
              <a:defRPr/>
            </a:pPr>
            <a:r>
              <a:rPr kumimoji="0" lang="tr-TR" sz="3600" b="1" i="0" u="none" strike="noStrike" kern="1200" cap="none" spc="0" normalizeH="0" baseline="0" noProof="0" dirty="0">
                <a:ln>
                  <a:noFill/>
                </a:ln>
                <a:solidFill>
                  <a:schemeClr val="tx1">
                    <a:lumMod val="95000"/>
                    <a:lumOff val="5000"/>
                  </a:schemeClr>
                </a:solidFill>
                <a:effectLst/>
                <a:uLnTx/>
                <a:uFillTx/>
                <a:latin typeface="Calibri" panose="020F0502020204030204" pitchFamily="34" charset="0"/>
                <a:cs typeface="Calibri" panose="020F0502020204030204" pitchFamily="34" charset="0"/>
              </a:rPr>
              <a:t>KADIN DAYANIŞMA DERNEĞİ</a:t>
            </a:r>
            <a:r>
              <a:rPr kumimoji="0" lang="tr-TR" sz="3600" b="1" i="0" u="none" strike="noStrike" kern="1200" cap="none" spc="0" normalizeH="0" baseline="0" noProof="0" dirty="0">
                <a:ln>
                  <a:noFill/>
                </a:ln>
                <a:solidFill>
                  <a:srgbClr val="ECCEFA">
                    <a:lumMod val="25000"/>
                  </a:srgbClr>
                </a:solidFill>
                <a:effectLst/>
                <a:uLnTx/>
                <a:uFillTx/>
                <a:latin typeface="Arial"/>
                <a:ea typeface="+mn-ea"/>
                <a:cs typeface="+mn-cs"/>
              </a:rPr>
              <a:t>    </a:t>
            </a:r>
          </a:p>
          <a:p>
            <a:pPr algn="ctr">
              <a:buNone/>
            </a:pPr>
            <a:endParaRPr lang="tr-TR" sz="3600" b="1" dirty="0">
              <a:solidFill>
                <a:schemeClr val="bg2">
                  <a:lumMod val="25000"/>
                </a:schemeClr>
              </a:solidFill>
            </a:endParaRPr>
          </a:p>
        </p:txBody>
      </p:sp>
      <p:pic>
        <p:nvPicPr>
          <p:cNvPr id="4" name="3 Resim" descr="kadın derneği logo">
            <a:extLst>
              <a:ext uri="{FF2B5EF4-FFF2-40B4-BE49-F238E27FC236}">
                <a16:creationId xmlns:a16="http://schemas.microsoft.com/office/drawing/2014/main" id="{6049C5B8-89A8-4B1E-B66E-29F84D3A3D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6631"/>
            <a:ext cx="1596363" cy="14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Resim 1">
            <a:extLst>
              <a:ext uri="{FF2B5EF4-FFF2-40B4-BE49-F238E27FC236}">
                <a16:creationId xmlns:a16="http://schemas.microsoft.com/office/drawing/2014/main" id="{EB5AFD3D-43AE-47DE-BAFA-4A9BA3A783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6631"/>
            <a:ext cx="3096344" cy="14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19672" y="692696"/>
            <a:ext cx="6984776" cy="3777622"/>
          </a:xfrm>
        </p:spPr>
        <p:txBody>
          <a:bodyPr>
            <a:normAutofit fontScale="92500" lnSpcReduction="10000"/>
          </a:bodyPr>
          <a:lstStyle/>
          <a:p>
            <a:pPr marL="0" indent="0" algn="just">
              <a:spcBef>
                <a:spcPct val="0"/>
              </a:spcBef>
              <a:buNone/>
            </a:pPr>
            <a:r>
              <a:rPr lang="tr-TR" sz="2400" dirty="0">
                <a:solidFill>
                  <a:schemeClr val="tx2">
                    <a:lumMod val="25000"/>
                  </a:schemeClr>
                </a:solidFill>
              </a:rPr>
              <a:t>Her insan aşağıdaki dört koşulun var olması halinde, Stockholm Sendromuna yani saldırganla özdeşleşmeye yatkındır.</a:t>
            </a:r>
          </a:p>
          <a:p>
            <a:pPr marL="0" indent="0" algn="just">
              <a:spcBef>
                <a:spcPct val="0"/>
              </a:spcBef>
              <a:buNone/>
            </a:pPr>
            <a:endParaRPr lang="tr-TR" sz="2400" dirty="0">
              <a:solidFill>
                <a:schemeClr val="tx2">
                  <a:lumMod val="25000"/>
                </a:schemeClr>
              </a:solidFill>
            </a:endParaRPr>
          </a:p>
          <a:p>
            <a:pPr marL="0" indent="0" algn="just">
              <a:spcBef>
                <a:spcPct val="0"/>
              </a:spcBef>
              <a:buNone/>
            </a:pPr>
            <a:r>
              <a:rPr lang="tr-TR" sz="2400" dirty="0">
                <a:solidFill>
                  <a:schemeClr val="tx2">
                    <a:lumMod val="25000"/>
                  </a:schemeClr>
                </a:solidFill>
              </a:rPr>
              <a:t> •Hayatı tehlikededir.</a:t>
            </a:r>
          </a:p>
          <a:p>
            <a:pPr marL="0" indent="0" algn="just">
              <a:spcBef>
                <a:spcPct val="0"/>
              </a:spcBef>
              <a:buNone/>
            </a:pPr>
            <a:endParaRPr lang="tr-TR" sz="2400" dirty="0">
              <a:solidFill>
                <a:schemeClr val="tx2">
                  <a:lumMod val="25000"/>
                </a:schemeClr>
              </a:solidFill>
            </a:endParaRPr>
          </a:p>
          <a:p>
            <a:pPr marL="0" indent="0" algn="just">
              <a:spcBef>
                <a:spcPct val="0"/>
              </a:spcBef>
              <a:buNone/>
            </a:pPr>
            <a:r>
              <a:rPr lang="tr-TR" sz="2400" dirty="0">
                <a:solidFill>
                  <a:schemeClr val="tx2">
                    <a:lumMod val="25000"/>
                  </a:schemeClr>
                </a:solidFill>
              </a:rPr>
              <a:t> •Dış dünyadan soyutlanmıştır.</a:t>
            </a:r>
          </a:p>
          <a:p>
            <a:pPr marL="0" indent="0" algn="just">
              <a:spcBef>
                <a:spcPct val="0"/>
              </a:spcBef>
              <a:buNone/>
            </a:pPr>
            <a:endParaRPr lang="tr-TR" sz="2400" dirty="0">
              <a:solidFill>
                <a:schemeClr val="tx2">
                  <a:lumMod val="25000"/>
                </a:schemeClr>
              </a:solidFill>
            </a:endParaRPr>
          </a:p>
          <a:p>
            <a:pPr marL="0" indent="0" algn="just">
              <a:spcBef>
                <a:spcPct val="0"/>
              </a:spcBef>
              <a:buNone/>
            </a:pPr>
            <a:r>
              <a:rPr lang="tr-TR" sz="2400" dirty="0">
                <a:solidFill>
                  <a:schemeClr val="tx2">
                    <a:lumMod val="25000"/>
                  </a:schemeClr>
                </a:solidFill>
              </a:rPr>
              <a:t> •Bulunduğu ortamdan kaçamaz (yada kaçamayacağına kanaat getirmiştir.) </a:t>
            </a:r>
          </a:p>
          <a:p>
            <a:pPr marL="0" indent="0" algn="just">
              <a:spcBef>
                <a:spcPct val="0"/>
              </a:spcBef>
              <a:buNone/>
            </a:pPr>
            <a:endParaRPr lang="tr-TR" sz="2400" dirty="0">
              <a:solidFill>
                <a:schemeClr val="tx2">
                  <a:lumMod val="25000"/>
                </a:schemeClr>
              </a:solidFill>
            </a:endParaRPr>
          </a:p>
          <a:p>
            <a:pPr marL="0" indent="0" algn="just">
              <a:spcBef>
                <a:spcPct val="0"/>
              </a:spcBef>
              <a:buNone/>
            </a:pPr>
            <a:r>
              <a:rPr lang="tr-TR" sz="2400" dirty="0">
                <a:solidFill>
                  <a:schemeClr val="tx2">
                    <a:lumMod val="25000"/>
                  </a:schemeClr>
                </a:solidFill>
              </a:rPr>
              <a:t>• Saldırgan ona ara sıra arkadaşça davranır.</a:t>
            </a:r>
            <a:endParaRPr lang="tr-TR" sz="2400" b="1" spc="-113" dirty="0">
              <a:ln w="3200">
                <a:solidFill>
                  <a:schemeClr val="bg2">
                    <a:shade val="75000"/>
                    <a:alpha val="25000"/>
                  </a:schemeClr>
                </a:solidFill>
                <a:prstDash val="solid"/>
                <a:round/>
              </a:ln>
              <a:solidFill>
                <a:schemeClr val="tx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19672" y="692696"/>
            <a:ext cx="7200800" cy="3777622"/>
          </a:xfrm>
        </p:spPr>
        <p:txBody>
          <a:bodyPr>
            <a:normAutofit/>
          </a:bodyPr>
          <a:lstStyle/>
          <a:p>
            <a:pPr marL="0" indent="0">
              <a:buNone/>
            </a:pPr>
            <a:r>
              <a:rPr lang="tr-TR" sz="2400" dirty="0">
                <a:solidFill>
                  <a:schemeClr val="tx2">
                    <a:lumMod val="25000"/>
                  </a:schemeClr>
                </a:solidFill>
              </a:rPr>
              <a:t>Stockholm Sendromunun görüldüğü belli başlı gruplar şunlardır:</a:t>
            </a:r>
          </a:p>
          <a:p>
            <a:pPr marL="0" indent="0">
              <a:buNone/>
            </a:pPr>
            <a:r>
              <a:rPr lang="tr-TR" sz="2400" dirty="0">
                <a:solidFill>
                  <a:schemeClr val="tx2">
                    <a:lumMod val="25000"/>
                  </a:schemeClr>
                </a:solidFill>
              </a:rPr>
              <a:t>• Rehineler, esirler </a:t>
            </a:r>
          </a:p>
          <a:p>
            <a:pPr marL="0" indent="0">
              <a:buNone/>
            </a:pPr>
            <a:r>
              <a:rPr lang="tr-TR" sz="2400" dirty="0">
                <a:solidFill>
                  <a:schemeClr val="tx2">
                    <a:lumMod val="25000"/>
                  </a:schemeClr>
                </a:solidFill>
              </a:rPr>
              <a:t>• Cinsel tacize uğrayan çocuklar </a:t>
            </a:r>
          </a:p>
          <a:p>
            <a:pPr marL="0" indent="0">
              <a:buNone/>
            </a:pPr>
            <a:r>
              <a:rPr lang="tr-TR" sz="2400" dirty="0">
                <a:solidFill>
                  <a:schemeClr val="tx2">
                    <a:lumMod val="25000"/>
                  </a:schemeClr>
                </a:solidFill>
              </a:rPr>
              <a:t>• Pazarlanan hayat kadınları</a:t>
            </a:r>
          </a:p>
          <a:p>
            <a:pPr marL="0" indent="0">
              <a:buNone/>
            </a:pPr>
            <a:r>
              <a:rPr lang="tr-TR" sz="2400" dirty="0">
                <a:solidFill>
                  <a:schemeClr val="tx2">
                    <a:lumMod val="25000"/>
                  </a:schemeClr>
                </a:solidFill>
              </a:rPr>
              <a:t> • Aile içi şiddete maruz kalan kadınlar</a:t>
            </a:r>
            <a:endParaRPr lang="tr-TR" sz="2400" b="1" spc="-113" dirty="0">
              <a:ln w="3200">
                <a:solidFill>
                  <a:schemeClr val="bg2">
                    <a:shade val="75000"/>
                    <a:alpha val="25000"/>
                  </a:schemeClr>
                </a:solidFill>
                <a:prstDash val="solid"/>
                <a:round/>
              </a:ln>
              <a:solidFill>
                <a:schemeClr val="tx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620688"/>
            <a:ext cx="6986736" cy="1280890"/>
          </a:xfrm>
        </p:spPr>
        <p:txBody>
          <a:bodyPr>
            <a:normAutofit/>
          </a:bodyPr>
          <a:lstStyle/>
          <a:p>
            <a:r>
              <a:rPr lang="tr-TR" sz="3200" b="1" dirty="0">
                <a:solidFill>
                  <a:schemeClr val="tx2">
                    <a:lumMod val="25000"/>
                  </a:schemeClr>
                </a:solidFill>
              </a:rPr>
              <a:t>Şiddet İçeren İlişkiyi Bitirememe</a:t>
            </a:r>
          </a:p>
        </p:txBody>
      </p:sp>
      <p:sp>
        <p:nvSpPr>
          <p:cNvPr id="3" name="2 İçerik Yer Tutucusu"/>
          <p:cNvSpPr>
            <a:spLocks noGrp="1"/>
          </p:cNvSpPr>
          <p:nvPr>
            <p:ph idx="1"/>
          </p:nvPr>
        </p:nvSpPr>
        <p:spPr>
          <a:xfrm>
            <a:off x="971600" y="1628800"/>
            <a:ext cx="7490792" cy="3777622"/>
          </a:xfrm>
        </p:spPr>
        <p:txBody>
          <a:bodyPr>
            <a:normAutofit/>
          </a:bodyPr>
          <a:lstStyle/>
          <a:p>
            <a:pPr marL="0" indent="0" algn="just">
              <a:buNone/>
            </a:pPr>
            <a:r>
              <a:rPr lang="tr-TR" sz="2400" dirty="0">
                <a:solidFill>
                  <a:schemeClr val="tx2">
                    <a:lumMod val="25000"/>
                  </a:schemeClr>
                </a:solidFill>
              </a:rPr>
              <a:t>	Kurbanla şiddet uygulayan kişi arasındaki yakın ilişki, kadının erkeğe yoğun ekonomik ya da toplumsal bağımlılığı, kadının kendini savunmasını çok zorlaştırır.</a:t>
            </a:r>
          </a:p>
          <a:p>
            <a:pPr marL="0" indent="0" algn="just">
              <a:buNone/>
            </a:pPr>
            <a:r>
              <a:rPr lang="tr-TR" sz="2400" dirty="0">
                <a:solidFill>
                  <a:schemeClr val="tx2">
                    <a:lumMod val="25000"/>
                  </a:schemeClr>
                </a:solidFill>
              </a:rPr>
              <a:t>	Aileden birini suçlamak hala ayıplanan bir davranış olduğundan ve yukarıda belirtilen nedenlerden ötürü, kadınlar şiddetten açıkça bahsetme ve yardım isteme konusunda çekimserdir.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92696"/>
            <a:ext cx="7416823" cy="1280890"/>
          </a:xfrm>
        </p:spPr>
        <p:txBody>
          <a:bodyPr>
            <a:normAutofit/>
          </a:bodyPr>
          <a:lstStyle/>
          <a:p>
            <a:r>
              <a:rPr lang="tr-TR" sz="3200" b="1" dirty="0">
                <a:solidFill>
                  <a:schemeClr val="tx2">
                    <a:lumMod val="25000"/>
                  </a:schemeClr>
                </a:solidFill>
              </a:rPr>
              <a:t>Şiddet İçeren İlişkiyi Bitirememe</a:t>
            </a:r>
          </a:p>
        </p:txBody>
      </p:sp>
      <p:sp>
        <p:nvSpPr>
          <p:cNvPr id="3" name="2 İçerik Yer Tutucusu"/>
          <p:cNvSpPr>
            <a:spLocks noGrp="1"/>
          </p:cNvSpPr>
          <p:nvPr>
            <p:ph idx="1"/>
          </p:nvPr>
        </p:nvSpPr>
        <p:spPr>
          <a:xfrm>
            <a:off x="1043608" y="1540189"/>
            <a:ext cx="7706816" cy="3777622"/>
          </a:xfrm>
        </p:spPr>
        <p:txBody>
          <a:bodyPr>
            <a:normAutofit/>
          </a:bodyPr>
          <a:lstStyle/>
          <a:p>
            <a:pPr marL="0" indent="0" algn="just">
              <a:buNone/>
            </a:pPr>
            <a:endParaRPr lang="tr-TR" sz="2400" dirty="0">
              <a:solidFill>
                <a:schemeClr val="tx2">
                  <a:lumMod val="25000"/>
                </a:schemeClr>
              </a:solidFill>
            </a:endParaRPr>
          </a:p>
          <a:p>
            <a:pPr marL="0" indent="0" algn="just">
              <a:buNone/>
            </a:pPr>
            <a:r>
              <a:rPr lang="tr-TR" sz="2400" dirty="0">
                <a:solidFill>
                  <a:schemeClr val="tx2">
                    <a:lumMod val="25000"/>
                  </a:schemeClr>
                </a:solidFill>
              </a:rPr>
              <a:t>	Mağdur kadınların dışarıdan yardım arama ve/veya şiddet uygulayan kocalarını terk etme kararlarını yeniden gözden geçirmeleri ile ilgili olarak toplumsal ve kültürel unsurların önemli rolü vardır.</a:t>
            </a:r>
            <a:endParaRPr lang="tr-TR" sz="2400" b="1" spc="-113" dirty="0">
              <a:ln w="3200">
                <a:solidFill>
                  <a:schemeClr val="bg2">
                    <a:shade val="75000"/>
                    <a:alpha val="25000"/>
                  </a:schemeClr>
                </a:solidFill>
                <a:prstDash val="solid"/>
                <a:round/>
              </a:ln>
              <a:solidFill>
                <a:schemeClr val="tx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24110"/>
            <a:ext cx="7272807" cy="1280890"/>
          </a:xfrm>
        </p:spPr>
        <p:txBody>
          <a:bodyPr>
            <a:normAutofit/>
          </a:bodyPr>
          <a:lstStyle/>
          <a:p>
            <a:r>
              <a:rPr lang="tr-TR" sz="3200" b="1" dirty="0">
                <a:solidFill>
                  <a:schemeClr val="tx2">
                    <a:lumMod val="25000"/>
                  </a:schemeClr>
                </a:solidFill>
              </a:rPr>
              <a:t>Şiddet İçeren İlişkiyi Bitirememe</a:t>
            </a:r>
            <a:endParaRPr lang="tr-TR" sz="3200" b="1" dirty="0"/>
          </a:p>
        </p:txBody>
      </p:sp>
      <p:sp>
        <p:nvSpPr>
          <p:cNvPr id="4" name="3 İçerik Yer Tutucusu"/>
          <p:cNvSpPr>
            <a:spLocks noGrp="1"/>
          </p:cNvSpPr>
          <p:nvPr>
            <p:ph idx="1"/>
          </p:nvPr>
        </p:nvSpPr>
        <p:spPr>
          <a:xfrm>
            <a:off x="1043608" y="1905000"/>
            <a:ext cx="7634808" cy="3777622"/>
          </a:xfrm>
        </p:spPr>
        <p:txBody>
          <a:bodyPr>
            <a:normAutofit/>
          </a:bodyPr>
          <a:lstStyle/>
          <a:p>
            <a:pPr marL="0" indent="0" algn="just">
              <a:buNone/>
            </a:pPr>
            <a:r>
              <a:rPr lang="tr-TR" sz="2400" dirty="0">
                <a:solidFill>
                  <a:schemeClr val="tx2">
                    <a:lumMod val="25000"/>
                  </a:schemeClr>
                </a:solidFill>
              </a:rPr>
              <a:t>	Ataerkil toplumlarda geleneksel değerler bir kadının en önemli rolünü, hatta yaşama nedenini iyi bir eş ve iyi bir anne olabilmek diye belirlemiştir. </a:t>
            </a:r>
          </a:p>
          <a:p>
            <a:pPr marL="0" indent="0" algn="just">
              <a:buNone/>
            </a:pPr>
            <a:r>
              <a:rPr lang="tr-TR" sz="2400" dirty="0">
                <a:solidFill>
                  <a:schemeClr val="tx2">
                    <a:lumMod val="25000"/>
                  </a:schemeClr>
                </a:solidFill>
              </a:rPr>
              <a:t>	Bu toplumlarda kadınların rollerini tam anlamıyla yerine getirebilmenin ancak evlenmekle mümkün olduğu varsayılır.</a:t>
            </a:r>
          </a:p>
          <a:p>
            <a:pPr marL="0" indent="0" algn="just">
              <a:buNone/>
            </a:pPr>
            <a:r>
              <a:rPr lang="tr-TR" sz="2400" dirty="0">
                <a:solidFill>
                  <a:schemeClr val="tx2">
                    <a:lumMod val="25000"/>
                  </a:schemeClr>
                </a:solidFill>
              </a:rPr>
              <a:t>                                          				(</a:t>
            </a:r>
            <a:r>
              <a:rPr lang="tr-TR" sz="2400" dirty="0" err="1">
                <a:solidFill>
                  <a:schemeClr val="tx2">
                    <a:lumMod val="25000"/>
                  </a:schemeClr>
                </a:solidFill>
              </a:rPr>
              <a:t>Boabaid</a:t>
            </a:r>
            <a:r>
              <a:rPr lang="tr-TR" sz="2400" dirty="0">
                <a:solidFill>
                  <a:schemeClr val="tx2">
                    <a:lumMod val="25000"/>
                  </a:schemeClr>
                </a:solidFill>
              </a:rPr>
              <a:t>, 2002)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24110"/>
            <a:ext cx="7200799" cy="1280890"/>
          </a:xfrm>
        </p:spPr>
        <p:txBody>
          <a:bodyPr>
            <a:normAutofit/>
          </a:bodyPr>
          <a:lstStyle/>
          <a:p>
            <a:r>
              <a:rPr lang="tr-TR" b="1" dirty="0">
                <a:solidFill>
                  <a:schemeClr val="tx2">
                    <a:lumMod val="25000"/>
                  </a:schemeClr>
                </a:solidFill>
              </a:rPr>
              <a:t>Şiddet İçeren İlişkiyi Bitirememe</a:t>
            </a:r>
            <a:endParaRPr lang="tr-TR" b="1" dirty="0"/>
          </a:p>
        </p:txBody>
      </p:sp>
      <p:sp>
        <p:nvSpPr>
          <p:cNvPr id="3" name="2 İçerik Yer Tutucusu"/>
          <p:cNvSpPr>
            <a:spLocks noGrp="1"/>
          </p:cNvSpPr>
          <p:nvPr>
            <p:ph idx="1"/>
          </p:nvPr>
        </p:nvSpPr>
        <p:spPr>
          <a:xfrm>
            <a:off x="1259632" y="1700808"/>
            <a:ext cx="7346776" cy="3777622"/>
          </a:xfrm>
        </p:spPr>
        <p:txBody>
          <a:bodyPr>
            <a:normAutofit fontScale="92500" lnSpcReduction="10000"/>
          </a:bodyPr>
          <a:lstStyle/>
          <a:p>
            <a:pPr marL="0" indent="0" algn="just">
              <a:buNone/>
            </a:pPr>
            <a:r>
              <a:rPr lang="tr-TR" sz="2600" dirty="0">
                <a:solidFill>
                  <a:schemeClr val="tx2">
                    <a:lumMod val="25000"/>
                  </a:schemeClr>
                </a:solidFill>
              </a:rPr>
              <a:t>	Bekleneceği gibi, aile uyumunu ve huzurunu koruma yükü kadının omuzlarına yüklenir ve dolayısıyla evliliğin bozulması kadının hatası olarak kabul edilir. </a:t>
            </a:r>
          </a:p>
          <a:p>
            <a:pPr marL="0" indent="0" algn="just">
              <a:buNone/>
            </a:pPr>
            <a:r>
              <a:rPr lang="tr-TR" sz="2600" dirty="0">
                <a:solidFill>
                  <a:schemeClr val="tx2">
                    <a:lumMod val="25000"/>
                  </a:schemeClr>
                </a:solidFill>
              </a:rPr>
              <a:t>	Kadının yaşadığı şiddet karşısında sessiz kalmasında, bu şiddete katlanmasında ve uzun süre yardım aramamasında bu “adanmışlığın” önemli bir rol oynamaktadır. </a:t>
            </a:r>
          </a:p>
          <a:p>
            <a:pPr marL="0" indent="0" algn="just">
              <a:buNone/>
            </a:pPr>
            <a:endParaRPr lang="tr-TR" sz="2600" dirty="0">
              <a:solidFill>
                <a:schemeClr val="tx2">
                  <a:lumMod val="25000"/>
                </a:schemeClr>
              </a:solidFill>
            </a:endParaRPr>
          </a:p>
          <a:p>
            <a:pPr marL="0" indent="0" algn="just">
              <a:buNone/>
            </a:pPr>
            <a:r>
              <a:rPr lang="tr-TR" sz="2600" dirty="0">
                <a:solidFill>
                  <a:schemeClr val="tx2">
                    <a:lumMod val="25000"/>
                  </a:schemeClr>
                </a:solidFill>
              </a:rPr>
              <a:t>                               			  (</a:t>
            </a:r>
            <a:r>
              <a:rPr lang="tr-TR" sz="2600" dirty="0" err="1">
                <a:solidFill>
                  <a:schemeClr val="tx2">
                    <a:lumMod val="25000"/>
                  </a:schemeClr>
                </a:solidFill>
              </a:rPr>
              <a:t>Strube</a:t>
            </a:r>
            <a:r>
              <a:rPr lang="tr-TR" sz="2600" dirty="0">
                <a:solidFill>
                  <a:schemeClr val="tx2">
                    <a:lumMod val="25000"/>
                  </a:schemeClr>
                </a:solidFill>
              </a:rPr>
              <a:t>, </a:t>
            </a:r>
            <a:r>
              <a:rPr lang="tr-TR" sz="2600" dirty="0" err="1">
                <a:solidFill>
                  <a:schemeClr val="tx2">
                    <a:lumMod val="25000"/>
                  </a:schemeClr>
                </a:solidFill>
              </a:rPr>
              <a:t>Barbour</a:t>
            </a:r>
            <a:r>
              <a:rPr lang="tr-TR" sz="2600" dirty="0">
                <a:solidFill>
                  <a:schemeClr val="tx2">
                    <a:lumMod val="25000"/>
                  </a:schemeClr>
                </a:solidFill>
              </a:rPr>
              <a:t>, 1983</a:t>
            </a:r>
            <a:r>
              <a:rPr lang="tr-TR" sz="2400" dirty="0">
                <a:solidFill>
                  <a:schemeClr val="tx2">
                    <a:lumMod val="25000"/>
                  </a:schemeClr>
                </a:solidFill>
              </a:rPr>
              <a:t>)</a:t>
            </a:r>
            <a:endParaRPr lang="tr-TR" sz="2400" b="1" spc="-113" dirty="0">
              <a:ln w="3200">
                <a:solidFill>
                  <a:schemeClr val="bg2">
                    <a:shade val="75000"/>
                    <a:alpha val="25000"/>
                  </a:schemeClr>
                </a:solidFill>
                <a:prstDash val="solid"/>
                <a:round/>
              </a:ln>
              <a:solidFill>
                <a:schemeClr val="tx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393008" y="2420888"/>
            <a:ext cx="6419351" cy="929485"/>
          </a:xfrm>
          <a:prstGeom prst="rect">
            <a:avLst/>
          </a:prstGeom>
          <a:noFill/>
        </p:spPr>
        <p:txBody>
          <a:bodyPr wrap="square" rtlCol="0">
            <a:spAutoFit/>
          </a:bodyPr>
          <a:lstStyle/>
          <a:p>
            <a:pPr algn="ctr" defTabSz="685800">
              <a:lnSpc>
                <a:spcPct val="85000"/>
              </a:lnSpc>
              <a:spcBef>
                <a:spcPct val="0"/>
              </a:spcBef>
              <a:defRPr/>
            </a:pPr>
            <a:r>
              <a:rPr lang="tr-TR" sz="3200" b="1" spc="-113" dirty="0">
                <a:solidFill>
                  <a:schemeClr val="bg2">
                    <a:lumMod val="25000"/>
                  </a:schemeClr>
                </a:solidFill>
                <a:latin typeface="+mj-lt"/>
                <a:ea typeface="+mj-ea"/>
                <a:cs typeface="Arial" pitchFamily="34" charset="0"/>
              </a:rPr>
              <a:t>KAPADOKYA</a:t>
            </a:r>
          </a:p>
          <a:p>
            <a:pPr algn="ctr" defTabSz="685800">
              <a:lnSpc>
                <a:spcPct val="85000"/>
              </a:lnSpc>
              <a:spcBef>
                <a:spcPct val="0"/>
              </a:spcBef>
              <a:defRPr/>
            </a:pPr>
            <a:r>
              <a:rPr lang="tr-TR" sz="3200" b="1" spc="-113" dirty="0">
                <a:solidFill>
                  <a:schemeClr val="bg2">
                    <a:lumMod val="25000"/>
                  </a:schemeClr>
                </a:solidFill>
                <a:latin typeface="+mj-lt"/>
                <a:ea typeface="+mj-ea"/>
                <a:cs typeface="Arial" pitchFamily="34" charset="0"/>
              </a:rPr>
              <a:t> KADIN DAYANIŞMA DERNEĞİ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20688"/>
            <a:ext cx="7344816" cy="1280890"/>
          </a:xfrm>
        </p:spPr>
        <p:txBody>
          <a:bodyPr>
            <a:normAutofit/>
          </a:bodyPr>
          <a:lstStyle/>
          <a:p>
            <a:r>
              <a:rPr lang="tr-TR" sz="3200" b="1" dirty="0">
                <a:solidFill>
                  <a:schemeClr val="tx2">
                    <a:lumMod val="25000"/>
                  </a:schemeClr>
                </a:solidFill>
              </a:rPr>
              <a:t>Şiddet İçeren İlişkiyi Bitirememe</a:t>
            </a:r>
            <a:endParaRPr lang="tr-TR" sz="3200" b="1" dirty="0"/>
          </a:p>
        </p:txBody>
      </p:sp>
      <p:sp>
        <p:nvSpPr>
          <p:cNvPr id="3" name="2 İçerik Yer Tutucusu"/>
          <p:cNvSpPr>
            <a:spLocks noGrp="1"/>
          </p:cNvSpPr>
          <p:nvPr>
            <p:ph idx="1"/>
          </p:nvPr>
        </p:nvSpPr>
        <p:spPr>
          <a:xfrm>
            <a:off x="899592" y="1540189"/>
            <a:ext cx="7778824" cy="3777622"/>
          </a:xfrm>
        </p:spPr>
        <p:txBody>
          <a:bodyPr>
            <a:noAutofit/>
          </a:bodyPr>
          <a:lstStyle/>
          <a:p>
            <a:pPr marL="0" indent="0" algn="just">
              <a:buNone/>
            </a:pPr>
            <a:r>
              <a:rPr lang="tr-TR" sz="2400" dirty="0">
                <a:solidFill>
                  <a:schemeClr val="tx2">
                    <a:lumMod val="25000"/>
                  </a:schemeClr>
                </a:solidFill>
              </a:rPr>
              <a:t>	Evliliklerin her ne pahasına olursa olsun ailenin devamı uğruna sürdürülmesi gerektiği ve boşanan kadının damgalanacağı gibi kökleşmiş değerler, biten bir evlilikte suçlanacak kişinin “kadın” olduğu fikrini pekiştirir. </a:t>
            </a:r>
          </a:p>
          <a:p>
            <a:pPr marL="0" indent="0" algn="just">
              <a:buNone/>
            </a:pPr>
            <a:r>
              <a:rPr lang="tr-TR" sz="2400" dirty="0">
                <a:solidFill>
                  <a:schemeClr val="tx2">
                    <a:lumMod val="25000"/>
                  </a:schemeClr>
                </a:solidFill>
              </a:rPr>
              <a:t>	Tüm bu önyargılar, arkadaşlar, akrabalar ve bazen de kurumlar tarafından güçlendirilir. </a:t>
            </a:r>
          </a:p>
          <a:p>
            <a:pPr marL="0" indent="0" algn="just">
              <a:buNone/>
            </a:pPr>
            <a:r>
              <a:rPr lang="tr-TR" sz="2400" dirty="0">
                <a:solidFill>
                  <a:schemeClr val="tx2">
                    <a:lumMod val="25000"/>
                  </a:schemeClr>
                </a:solidFill>
              </a:rPr>
              <a:t>	Bu önyargılar şiddete uğrayan bir kadını dışarıdan yardım aramaktan ve şiddet içeren bir ilişkiyi bitirmekten caydıran önemli unsurlardır.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24110"/>
            <a:ext cx="8208911" cy="1280890"/>
          </a:xfrm>
        </p:spPr>
        <p:txBody>
          <a:bodyPr>
            <a:noAutofit/>
          </a:bodyPr>
          <a:lstStyle/>
          <a:p>
            <a:r>
              <a:rPr lang="tr-TR" sz="3000" b="1" dirty="0">
                <a:solidFill>
                  <a:schemeClr val="tx2">
                    <a:lumMod val="25000"/>
                  </a:schemeClr>
                </a:solidFill>
              </a:rPr>
              <a:t>Şiddet Mağdurlarına Danışmanlık</a:t>
            </a:r>
          </a:p>
        </p:txBody>
      </p:sp>
      <p:sp>
        <p:nvSpPr>
          <p:cNvPr id="3" name="2 İçerik Yer Tutucusu"/>
          <p:cNvSpPr>
            <a:spLocks noGrp="1"/>
          </p:cNvSpPr>
          <p:nvPr>
            <p:ph idx="1"/>
          </p:nvPr>
        </p:nvSpPr>
        <p:spPr>
          <a:xfrm>
            <a:off x="1547664" y="1540189"/>
            <a:ext cx="7274768" cy="3777622"/>
          </a:xfrm>
        </p:spPr>
        <p:txBody>
          <a:bodyPr>
            <a:normAutofit/>
          </a:bodyPr>
          <a:lstStyle/>
          <a:p>
            <a:r>
              <a:rPr lang="tr-TR" sz="2400" dirty="0">
                <a:solidFill>
                  <a:schemeClr val="tx2">
                    <a:lumMod val="25000"/>
                  </a:schemeClr>
                </a:solidFill>
              </a:rPr>
              <a:t>Danışmanlık Çalışmalarında Uyulması Gereken İlkeler </a:t>
            </a:r>
          </a:p>
          <a:p>
            <a:r>
              <a:rPr lang="tr-TR" sz="2400" dirty="0">
                <a:solidFill>
                  <a:schemeClr val="tx2">
                    <a:lumMod val="25000"/>
                  </a:schemeClr>
                </a:solidFill>
              </a:rPr>
              <a:t>Danışmanlık Süreci  </a:t>
            </a:r>
          </a:p>
          <a:p>
            <a:r>
              <a:rPr lang="tr-TR" sz="2400" dirty="0">
                <a:solidFill>
                  <a:schemeClr val="tx2">
                    <a:lumMod val="25000"/>
                  </a:schemeClr>
                </a:solidFill>
              </a:rPr>
              <a:t>Adım adım danışmanlık </a:t>
            </a:r>
          </a:p>
          <a:p>
            <a:r>
              <a:rPr lang="tr-TR" sz="2400" dirty="0">
                <a:solidFill>
                  <a:schemeClr val="tx2">
                    <a:lumMod val="25000"/>
                  </a:schemeClr>
                </a:solidFill>
              </a:rPr>
              <a:t>Danışma görüşmelerinde göz önünde bulundurulması gereken önemli noktalar </a:t>
            </a:r>
          </a:p>
          <a:p>
            <a:r>
              <a:rPr lang="tr-TR" sz="2400" dirty="0">
                <a:solidFill>
                  <a:schemeClr val="tx2">
                    <a:lumMod val="25000"/>
                  </a:schemeClr>
                </a:solidFill>
              </a:rPr>
              <a:t>Bir danışmanın asla yapmaması gerekenler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25000"/>
                  </a:schemeClr>
                </a:solidFill>
              </a:rPr>
              <a:t>Danışmanlık Türleri</a:t>
            </a:r>
          </a:p>
        </p:txBody>
      </p:sp>
      <p:sp>
        <p:nvSpPr>
          <p:cNvPr id="3" name="2 İçerik Yer Tutucusu"/>
          <p:cNvSpPr>
            <a:spLocks noGrp="1"/>
          </p:cNvSpPr>
          <p:nvPr>
            <p:ph idx="1"/>
          </p:nvPr>
        </p:nvSpPr>
        <p:spPr>
          <a:xfrm>
            <a:off x="1331640" y="1844824"/>
            <a:ext cx="7634808" cy="3777622"/>
          </a:xfrm>
        </p:spPr>
        <p:txBody>
          <a:bodyPr>
            <a:normAutofit/>
          </a:bodyPr>
          <a:lstStyle/>
          <a:p>
            <a:r>
              <a:rPr lang="tr-TR" sz="2400" dirty="0">
                <a:solidFill>
                  <a:schemeClr val="tx2">
                    <a:lumMod val="25000"/>
                  </a:schemeClr>
                </a:solidFill>
              </a:rPr>
              <a:t>Bireysel danışmanlık ve güçlenme</a:t>
            </a:r>
          </a:p>
          <a:p>
            <a:r>
              <a:rPr lang="tr-TR" sz="2400" dirty="0">
                <a:solidFill>
                  <a:schemeClr val="tx2">
                    <a:lumMod val="25000"/>
                  </a:schemeClr>
                </a:solidFill>
              </a:rPr>
              <a:t>Şiddet mağduru kadınlarla grup çalışması </a:t>
            </a:r>
          </a:p>
          <a:p>
            <a:r>
              <a:rPr lang="tr-TR" sz="2400" dirty="0">
                <a:solidFill>
                  <a:schemeClr val="tx2">
                    <a:lumMod val="25000"/>
                  </a:schemeClr>
                </a:solidFill>
              </a:rPr>
              <a:t>Psikolojik destek </a:t>
            </a:r>
          </a:p>
          <a:p>
            <a:r>
              <a:rPr lang="tr-TR" sz="2400" dirty="0">
                <a:solidFill>
                  <a:schemeClr val="tx2">
                    <a:lumMod val="25000"/>
                  </a:schemeClr>
                </a:solidFill>
              </a:rPr>
              <a:t>Görüşmelerinde mağdurun duygularıyla başa çıkabilmesi konusunda yapılabilecek çalışmalar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1" y="624110"/>
            <a:ext cx="6842720" cy="1280890"/>
          </a:xfrm>
        </p:spPr>
        <p:txBody>
          <a:bodyPr>
            <a:noAutofit/>
          </a:bodyPr>
          <a:lstStyle/>
          <a:p>
            <a:pPr algn="ctr"/>
            <a:r>
              <a:rPr lang="tr-TR" sz="3600" b="1" dirty="0">
                <a:solidFill>
                  <a:schemeClr val="tx2">
                    <a:lumMod val="25000"/>
                  </a:schemeClr>
                </a:solidFill>
              </a:rPr>
              <a:t>Danışmanlık Çalışmalarında Uyulması Gereken İlkeler</a:t>
            </a:r>
          </a:p>
        </p:txBody>
      </p:sp>
      <p:sp>
        <p:nvSpPr>
          <p:cNvPr id="3" name="2 İçerik Yer Tutucusu"/>
          <p:cNvSpPr>
            <a:spLocks noGrp="1"/>
          </p:cNvSpPr>
          <p:nvPr>
            <p:ph idx="1"/>
          </p:nvPr>
        </p:nvSpPr>
        <p:spPr>
          <a:xfrm>
            <a:off x="1403649" y="2133600"/>
            <a:ext cx="7130752" cy="3777622"/>
          </a:xfrm>
        </p:spPr>
        <p:txBody>
          <a:bodyPr>
            <a:normAutofit/>
          </a:bodyPr>
          <a:lstStyle/>
          <a:p>
            <a:r>
              <a:rPr lang="tr-TR" sz="2400" dirty="0">
                <a:solidFill>
                  <a:schemeClr val="tx2">
                    <a:lumMod val="25000"/>
                  </a:schemeClr>
                </a:solidFill>
              </a:rPr>
              <a:t>İstismara uğramış kadınlar eşlerinin şiddetine boyun eğmiş olmaktan acı duyarlar. </a:t>
            </a:r>
          </a:p>
          <a:p>
            <a:r>
              <a:rPr lang="tr-TR" sz="2400" dirty="0">
                <a:solidFill>
                  <a:schemeClr val="tx2">
                    <a:lumMod val="25000"/>
                  </a:schemeClr>
                </a:solidFill>
              </a:rPr>
              <a:t>Onun için bu konuda uzmanlaşmış bir kadın danışmandan yardım almak onlar için önemlidir. </a:t>
            </a:r>
          </a:p>
          <a:p>
            <a:r>
              <a:rPr lang="tr-TR" sz="2400" dirty="0">
                <a:solidFill>
                  <a:schemeClr val="tx2">
                    <a:lumMod val="25000"/>
                  </a:schemeClr>
                </a:solidFill>
              </a:rPr>
              <a:t>Şiddet kurbanı kadınlar, aynı zamanda kendi becerilerine ve güçlerine olan inançlarını kaybetmiş olmaktan da acı duyarlar</a:t>
            </a:r>
            <a:r>
              <a:rPr lang="tr-TR" sz="2400" dirty="0"/>
              <a:t>.</a:t>
            </a:r>
            <a:endParaRPr lang="tr-TR" sz="2400" b="1" spc="-113" dirty="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1" y="624110"/>
            <a:ext cx="6842720" cy="1280890"/>
          </a:xfrm>
        </p:spPr>
        <p:txBody>
          <a:bodyPr/>
          <a:lstStyle/>
          <a:p>
            <a:r>
              <a:rPr lang="tr-TR" b="1" dirty="0">
                <a:solidFill>
                  <a:schemeClr val="tx2">
                    <a:lumMod val="25000"/>
                  </a:schemeClr>
                </a:solidFill>
              </a:rPr>
              <a:t>Taraflılık</a:t>
            </a:r>
          </a:p>
        </p:txBody>
      </p:sp>
      <p:sp>
        <p:nvSpPr>
          <p:cNvPr id="3" name="2 İçerik Yer Tutucusu"/>
          <p:cNvSpPr>
            <a:spLocks noGrp="1"/>
          </p:cNvSpPr>
          <p:nvPr>
            <p:ph idx="1"/>
          </p:nvPr>
        </p:nvSpPr>
        <p:spPr>
          <a:xfrm>
            <a:off x="1403648" y="1772816"/>
            <a:ext cx="7274768" cy="3777622"/>
          </a:xfrm>
        </p:spPr>
        <p:txBody>
          <a:bodyPr>
            <a:normAutofit/>
          </a:bodyPr>
          <a:lstStyle/>
          <a:p>
            <a:pPr marL="0" indent="0" algn="just">
              <a:buNone/>
            </a:pPr>
            <a:r>
              <a:rPr lang="tr-TR" sz="2400" dirty="0">
                <a:solidFill>
                  <a:schemeClr val="tx2">
                    <a:lumMod val="25000"/>
                  </a:schemeClr>
                </a:solidFill>
              </a:rPr>
              <a:t>	Şiddete karşı hareket etmek, kadınlara yönelik şiddetin tüm biçimlerini açıkça kınamak anlamına gelir çünkü şiddetin hiç bir mazereti olamaz. </a:t>
            </a:r>
          </a:p>
          <a:p>
            <a:pPr marL="0" indent="0" algn="just">
              <a:buNone/>
            </a:pPr>
            <a:r>
              <a:rPr lang="tr-TR" sz="2400" dirty="0">
                <a:solidFill>
                  <a:schemeClr val="tx2">
                    <a:lumMod val="25000"/>
                  </a:schemeClr>
                </a:solidFill>
              </a:rPr>
              <a:t>	Olanlar konusunda tarafsız olmaya çalışmak, şiddete hoşgörü tuzağını içerir.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2" y="764704"/>
            <a:ext cx="6589199" cy="1280890"/>
          </a:xfrm>
        </p:spPr>
        <p:txBody>
          <a:bodyPr/>
          <a:lstStyle/>
          <a:p>
            <a:r>
              <a:rPr lang="tr-TR" b="1" dirty="0">
                <a:solidFill>
                  <a:schemeClr val="tx2">
                    <a:lumMod val="25000"/>
                  </a:schemeClr>
                </a:solidFill>
              </a:rPr>
              <a:t>Bağımsızlık</a:t>
            </a:r>
          </a:p>
        </p:txBody>
      </p:sp>
      <p:sp>
        <p:nvSpPr>
          <p:cNvPr id="3" name="2 İçerik Yer Tutucusu"/>
          <p:cNvSpPr>
            <a:spLocks noGrp="1"/>
          </p:cNvSpPr>
          <p:nvPr>
            <p:ph idx="1"/>
          </p:nvPr>
        </p:nvSpPr>
        <p:spPr>
          <a:xfrm>
            <a:off x="1547665" y="1916832"/>
            <a:ext cx="6986736" cy="3777622"/>
          </a:xfrm>
        </p:spPr>
        <p:txBody>
          <a:bodyPr>
            <a:normAutofit/>
          </a:bodyPr>
          <a:lstStyle/>
          <a:p>
            <a:pPr marL="0" indent="0" algn="just">
              <a:buNone/>
            </a:pPr>
            <a:r>
              <a:rPr lang="tr-TR" sz="2400" dirty="0">
                <a:solidFill>
                  <a:schemeClr val="tx2">
                    <a:lumMod val="25000"/>
                  </a:schemeClr>
                </a:solidFill>
              </a:rPr>
              <a:t>	Kadın danışma merkezleri çalışanları sundukları danışmanlık hizmetiyle kadınların bağımsız olmalarına ve hür iradelerini kazanmalarına destek vermeyi amaçlar.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25000"/>
                  </a:schemeClr>
                </a:solidFill>
              </a:rPr>
              <a:t>Gizlilik</a:t>
            </a:r>
          </a:p>
        </p:txBody>
      </p:sp>
      <p:sp>
        <p:nvSpPr>
          <p:cNvPr id="3" name="2 İçerik Yer Tutucusu"/>
          <p:cNvSpPr>
            <a:spLocks noGrp="1"/>
          </p:cNvSpPr>
          <p:nvPr>
            <p:ph idx="1"/>
          </p:nvPr>
        </p:nvSpPr>
        <p:spPr>
          <a:xfrm>
            <a:off x="899592" y="1484784"/>
            <a:ext cx="7704856" cy="4426438"/>
          </a:xfrm>
        </p:spPr>
        <p:txBody>
          <a:bodyPr>
            <a:noAutofit/>
          </a:bodyPr>
          <a:lstStyle/>
          <a:p>
            <a:pPr marL="0" indent="0" algn="just">
              <a:buNone/>
            </a:pPr>
            <a:r>
              <a:rPr lang="tr-TR" sz="2400" dirty="0">
                <a:solidFill>
                  <a:schemeClr val="bg2">
                    <a:lumMod val="10000"/>
                  </a:schemeClr>
                </a:solidFill>
              </a:rPr>
              <a:t>	Bir kadının haklarını ve benliğini koruyabilmesi için kendisiyle ilgili olarak hangi bilgileri açıklayacağı konusunda karar verebilmesi gereklidir. </a:t>
            </a:r>
          </a:p>
          <a:p>
            <a:pPr marL="0" indent="0" algn="just">
              <a:buNone/>
            </a:pPr>
            <a:r>
              <a:rPr lang="tr-TR" sz="2400" dirty="0">
                <a:solidFill>
                  <a:schemeClr val="bg2">
                    <a:lumMod val="10000"/>
                  </a:schemeClr>
                </a:solidFill>
              </a:rPr>
              <a:t>	Bu nedenle danışmanların, kadının onayı olmaksızın üçüncü kişi ve kurumlara hiçbir bilgi aktarmaması önemlidir. </a:t>
            </a:r>
          </a:p>
          <a:p>
            <a:pPr marL="0" indent="0" algn="just">
              <a:buNone/>
            </a:pPr>
            <a:r>
              <a:rPr lang="tr-TR" sz="2400" dirty="0">
                <a:solidFill>
                  <a:schemeClr val="bg2">
                    <a:lumMod val="10000"/>
                  </a:schemeClr>
                </a:solidFill>
              </a:rPr>
              <a:t>	Kadınların ve çocukların hayatı ve sağlığı tehlikede ise (intihar girişimleri, şiddet uygulayan eşten gelen ciddi tehlike ya da kadının kendi çocuklarına karşı şiddet kullanması vb) istisnalar yapılmalıdır.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25000"/>
                  </a:schemeClr>
                </a:solidFill>
              </a:rPr>
              <a:t>Gizlilik</a:t>
            </a:r>
            <a:endParaRPr lang="tr-TR" b="1" dirty="0"/>
          </a:p>
        </p:txBody>
      </p:sp>
      <p:sp>
        <p:nvSpPr>
          <p:cNvPr id="3" name="2 İçerik Yer Tutucusu"/>
          <p:cNvSpPr>
            <a:spLocks noGrp="1"/>
          </p:cNvSpPr>
          <p:nvPr>
            <p:ph idx="1"/>
          </p:nvPr>
        </p:nvSpPr>
        <p:spPr>
          <a:xfrm>
            <a:off x="1403649" y="1628800"/>
            <a:ext cx="7099866" cy="3777622"/>
          </a:xfrm>
        </p:spPr>
        <p:txBody>
          <a:bodyPr>
            <a:normAutofit/>
          </a:bodyPr>
          <a:lstStyle/>
          <a:p>
            <a:pPr marL="0" indent="0" algn="just">
              <a:buNone/>
            </a:pPr>
            <a:r>
              <a:rPr lang="tr-TR" sz="2400" dirty="0">
                <a:solidFill>
                  <a:schemeClr val="bg2">
                    <a:lumMod val="25000"/>
                  </a:schemeClr>
                </a:solidFill>
              </a:rPr>
              <a:t>	Bunun yanında kadınların kimliklerini açıklamak zorunda kalmadan danışmanlık ve destek almaya hakları vardır.</a:t>
            </a:r>
            <a:endParaRPr lang="tr-TR" sz="2400" b="1" spc="-113" dirty="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15007" y="667117"/>
            <a:ext cx="7163303" cy="1280890"/>
          </a:xfrm>
        </p:spPr>
        <p:txBody>
          <a:bodyPr>
            <a:normAutofit/>
          </a:bodyPr>
          <a:lstStyle/>
          <a:p>
            <a:r>
              <a:rPr lang="tr-TR" sz="3200" dirty="0">
                <a:solidFill>
                  <a:schemeClr val="bg2">
                    <a:lumMod val="25000"/>
                  </a:schemeClr>
                </a:solidFill>
              </a:rPr>
              <a:t>Kendi kaderini kendisi belirleme</a:t>
            </a:r>
          </a:p>
        </p:txBody>
      </p:sp>
      <p:sp>
        <p:nvSpPr>
          <p:cNvPr id="3" name="2 İçerik Yer Tutucusu"/>
          <p:cNvSpPr>
            <a:spLocks noGrp="1"/>
          </p:cNvSpPr>
          <p:nvPr>
            <p:ph idx="1"/>
          </p:nvPr>
        </p:nvSpPr>
        <p:spPr>
          <a:xfrm>
            <a:off x="971493" y="1772816"/>
            <a:ext cx="7706817" cy="3777622"/>
          </a:xfrm>
        </p:spPr>
        <p:txBody>
          <a:bodyPr>
            <a:normAutofit/>
          </a:bodyPr>
          <a:lstStyle/>
          <a:p>
            <a:pPr marL="0" indent="0" algn="just">
              <a:buNone/>
            </a:pPr>
            <a:r>
              <a:rPr lang="tr-TR" sz="2400" dirty="0">
                <a:solidFill>
                  <a:schemeClr val="bg2">
                    <a:lumMod val="25000"/>
                  </a:schemeClr>
                </a:solidFill>
              </a:rPr>
              <a:t>	Kadınların kendi hayatlarına ilişkin karar verme hakkına saygı göstermek önemlidir. </a:t>
            </a:r>
          </a:p>
          <a:p>
            <a:pPr marL="0" indent="0" algn="just">
              <a:buNone/>
            </a:pPr>
            <a:r>
              <a:rPr lang="tr-TR" sz="2400" dirty="0">
                <a:solidFill>
                  <a:schemeClr val="bg2">
                    <a:lumMod val="25000"/>
                  </a:schemeClr>
                </a:solidFill>
              </a:rPr>
              <a:t>	Çoğunlukla akrabalar, arkadaşlar ve sosyal kurumlardaki uzmanlar kadına ne yapacağını anlatmaya çalışır. </a:t>
            </a:r>
          </a:p>
          <a:p>
            <a:pPr marL="0" indent="0" algn="just">
              <a:buNone/>
            </a:pPr>
            <a:r>
              <a:rPr lang="tr-TR" sz="2400" dirty="0">
                <a:solidFill>
                  <a:schemeClr val="bg2">
                    <a:lumMod val="25000"/>
                  </a:schemeClr>
                </a:solidFill>
              </a:rPr>
              <a:t>	Bazıları şiddet uygulayanı terk etmesi gerektiğini, başkaları bir şans daha tanımasını söyler.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1280890"/>
          </a:xfrm>
        </p:spPr>
        <p:txBody>
          <a:bodyPr>
            <a:normAutofit/>
          </a:bodyPr>
          <a:lstStyle/>
          <a:p>
            <a:r>
              <a:rPr lang="tr-TR" sz="3200" b="1" dirty="0">
                <a:solidFill>
                  <a:schemeClr val="bg2">
                    <a:lumMod val="25000"/>
                  </a:schemeClr>
                </a:solidFill>
              </a:rPr>
              <a:t>Kendi kaderini kendisi belirleme</a:t>
            </a:r>
            <a:endParaRPr lang="tr-TR" sz="3200" b="1" dirty="0"/>
          </a:p>
        </p:txBody>
      </p:sp>
      <p:sp>
        <p:nvSpPr>
          <p:cNvPr id="3" name="2 İçerik Yer Tutucusu"/>
          <p:cNvSpPr>
            <a:spLocks noGrp="1"/>
          </p:cNvSpPr>
          <p:nvPr>
            <p:ph idx="1"/>
          </p:nvPr>
        </p:nvSpPr>
        <p:spPr>
          <a:xfrm>
            <a:off x="899593" y="1628800"/>
            <a:ext cx="7634808" cy="3777622"/>
          </a:xfrm>
        </p:spPr>
        <p:txBody>
          <a:bodyPr>
            <a:normAutofit/>
          </a:bodyPr>
          <a:lstStyle/>
          <a:p>
            <a:pPr marL="0" indent="0" algn="just">
              <a:buNone/>
            </a:pPr>
            <a:r>
              <a:rPr lang="tr-TR" sz="2400" dirty="0">
                <a:solidFill>
                  <a:schemeClr val="bg2">
                    <a:lumMod val="25000"/>
                  </a:schemeClr>
                </a:solidFill>
              </a:rPr>
              <a:t>	Ne yazık ki bu insanların, eğer kadın önerilerine uymazsa, hayal kırıklığına uğraması ve hatta sinirlenmesi sık rastlanan bir durumdur.</a:t>
            </a:r>
          </a:p>
          <a:p>
            <a:pPr marL="0" indent="0" algn="just">
              <a:buNone/>
            </a:pPr>
            <a:r>
              <a:rPr lang="tr-TR" sz="2400" dirty="0">
                <a:solidFill>
                  <a:schemeClr val="bg2">
                    <a:lumMod val="25000"/>
                  </a:schemeClr>
                </a:solidFill>
              </a:rPr>
              <a:t> 	Böyle öneriler kadının üzerinde daha fazla baskı yaratabilir ve ona hiç yardımcı olmaz.</a:t>
            </a:r>
          </a:p>
          <a:p>
            <a:pPr marL="0" indent="0" algn="just">
              <a:buNone/>
            </a:pPr>
            <a:r>
              <a:rPr lang="tr-TR" sz="2400" dirty="0">
                <a:solidFill>
                  <a:schemeClr val="bg2">
                    <a:lumMod val="25000"/>
                  </a:schemeClr>
                </a:solidFill>
              </a:rPr>
              <a:t> 	Kadına yalnızca onun karar verecek durumda olduğunu ve kararına saygı gösterileceğini aktarmak önemlidir.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228461"/>
            <a:ext cx="8229600" cy="1219200"/>
          </a:xfrm>
        </p:spPr>
        <p:txBody>
          <a:bodyPr>
            <a:normAutofit/>
          </a:bodyPr>
          <a:lstStyle/>
          <a:p>
            <a:pPr algn="ctr"/>
            <a:r>
              <a:rPr lang="tr-TR" b="1" dirty="0">
                <a:solidFill>
                  <a:schemeClr val="tx2">
                    <a:lumMod val="25000"/>
                  </a:schemeClr>
                </a:solidFill>
              </a:rPr>
              <a:t>MAĞDURLARLA İLETİŞİM, DANIŞMANLIK VE KRİZ YÖNETİMİ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Ayrımcı olmayan destek</a:t>
            </a:r>
          </a:p>
        </p:txBody>
      </p:sp>
      <p:sp>
        <p:nvSpPr>
          <p:cNvPr id="3" name="2 İçerik Yer Tutucusu"/>
          <p:cNvSpPr>
            <a:spLocks noGrp="1"/>
          </p:cNvSpPr>
          <p:nvPr>
            <p:ph idx="1"/>
          </p:nvPr>
        </p:nvSpPr>
        <p:spPr>
          <a:xfrm>
            <a:off x="1043608" y="1628800"/>
            <a:ext cx="7490792" cy="3777622"/>
          </a:xfrm>
        </p:spPr>
        <p:txBody>
          <a:bodyPr>
            <a:normAutofit/>
          </a:bodyPr>
          <a:lstStyle/>
          <a:p>
            <a:pPr marL="0" indent="0" algn="just">
              <a:buNone/>
            </a:pPr>
            <a:r>
              <a:rPr lang="tr-TR" sz="2400" dirty="0">
                <a:solidFill>
                  <a:schemeClr val="bg2">
                    <a:lumMod val="25000"/>
                  </a:schemeClr>
                </a:solidFill>
              </a:rPr>
              <a:t>	Kadın danışma merkezlerine başvuran bütün kadınlar milliyetlerine, maddi durumlarına, resmi belgelere veya şiddete uğradıklarına ilişkin delilleri olmasına bakılmaksızın yardım ve destek görebilirler.</a:t>
            </a:r>
            <a:endParaRPr lang="tr-TR" sz="2400" b="1" spc="-113" dirty="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p>
        </p:txBody>
      </p:sp>
      <p:sp>
        <p:nvSpPr>
          <p:cNvPr id="3" name="2 İçerik Yer Tutucusu"/>
          <p:cNvSpPr>
            <a:spLocks noGrp="1"/>
          </p:cNvSpPr>
          <p:nvPr>
            <p:ph idx="1"/>
          </p:nvPr>
        </p:nvSpPr>
        <p:spPr>
          <a:xfrm>
            <a:off x="971600" y="1700808"/>
            <a:ext cx="7706816" cy="3777622"/>
          </a:xfrm>
        </p:spPr>
        <p:txBody>
          <a:bodyPr>
            <a:normAutofit/>
          </a:bodyPr>
          <a:lstStyle/>
          <a:p>
            <a:pPr algn="just"/>
            <a:r>
              <a:rPr lang="tr-TR" sz="2400" dirty="0">
                <a:solidFill>
                  <a:schemeClr val="bg2">
                    <a:lumMod val="25000"/>
                  </a:schemeClr>
                </a:solidFill>
              </a:rPr>
              <a:t>Danışmanlık, </a:t>
            </a:r>
          </a:p>
          <a:p>
            <a:pPr algn="just"/>
            <a:r>
              <a:rPr lang="tr-TR" sz="2400" dirty="0">
                <a:solidFill>
                  <a:schemeClr val="bg2">
                    <a:lumMod val="25000"/>
                  </a:schemeClr>
                </a:solidFill>
              </a:rPr>
              <a:t> Kadın danışma merkezlerinin en önemli hizmetlerinden biridir.</a:t>
            </a:r>
          </a:p>
          <a:p>
            <a:pPr algn="just"/>
            <a:r>
              <a:rPr lang="tr-TR" sz="2400" dirty="0">
                <a:solidFill>
                  <a:schemeClr val="bg2">
                    <a:lumMod val="25000"/>
                  </a:schemeClr>
                </a:solidFill>
              </a:rPr>
              <a:t> Danışmanlık hizmeti nasıl örgütlenmiş olursa olsun, göz önünde tutulacak en önemli nokta, şiddete uğramış bir kadına profesyonel danışmanlık hizmeti ve kendisiyle çocuklarına verilebilecek tüm hizmetler hakkında bilgi sunulmasıdır</a:t>
            </a:r>
            <a:r>
              <a:rPr lang="tr-TR" sz="24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p>
        </p:txBody>
      </p:sp>
      <p:sp>
        <p:nvSpPr>
          <p:cNvPr id="3" name="2 İçerik Yer Tutucusu"/>
          <p:cNvSpPr>
            <a:spLocks noGrp="1"/>
          </p:cNvSpPr>
          <p:nvPr>
            <p:ph idx="1"/>
          </p:nvPr>
        </p:nvSpPr>
        <p:spPr>
          <a:xfrm>
            <a:off x="971600" y="1700808"/>
            <a:ext cx="7776864" cy="3777622"/>
          </a:xfrm>
        </p:spPr>
        <p:txBody>
          <a:bodyPr>
            <a:normAutofit lnSpcReduction="10000"/>
          </a:bodyPr>
          <a:lstStyle/>
          <a:p>
            <a:pPr algn="just">
              <a:lnSpc>
                <a:spcPct val="110000"/>
              </a:lnSpc>
            </a:pPr>
            <a:r>
              <a:rPr lang="tr-TR" sz="2400" dirty="0">
                <a:solidFill>
                  <a:schemeClr val="bg2">
                    <a:lumMod val="25000"/>
                  </a:schemeClr>
                </a:solidFill>
              </a:rPr>
              <a:t>Görüşmeler sırasında şiddet uygulayan adamın ne kadar tehlikeli olduğunu değerlendirmek ve güvenlik planlaması yapmak önemlidir.</a:t>
            </a:r>
          </a:p>
          <a:p>
            <a:pPr algn="just">
              <a:lnSpc>
                <a:spcPct val="110000"/>
              </a:lnSpc>
            </a:pPr>
            <a:r>
              <a:rPr lang="tr-TR" sz="2400" dirty="0">
                <a:solidFill>
                  <a:schemeClr val="bg2">
                    <a:lumMod val="25000"/>
                  </a:schemeClr>
                </a:solidFill>
              </a:rPr>
              <a:t> Yardım arayan kadına hakları ve ne gibi imkanları olabileceği konusunda da bilgi verilmelidir. </a:t>
            </a:r>
          </a:p>
          <a:p>
            <a:pPr algn="just">
              <a:lnSpc>
                <a:spcPct val="110000"/>
              </a:lnSpc>
            </a:pPr>
            <a:r>
              <a:rPr lang="tr-TR" sz="2400" dirty="0">
                <a:solidFill>
                  <a:schemeClr val="bg2">
                    <a:lumMod val="25000"/>
                  </a:schemeClr>
                </a:solidFill>
              </a:rPr>
              <a:t>Bu bilgilerin bir kısmı yazılı da olabilir. Kadına kendi güvenliği için bilgiyi şiddet uygulayanla paylaşmaması salık verilebilir</a:t>
            </a:r>
            <a:r>
              <a:rPr lang="tr-TR" dirty="0">
                <a:solidFill>
                  <a:schemeClr val="bg2">
                    <a:lumMod val="25000"/>
                  </a:schemeClr>
                </a:solidFill>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755576" y="1700808"/>
            <a:ext cx="7632847" cy="3777622"/>
          </a:xfrm>
        </p:spPr>
        <p:txBody>
          <a:bodyPr>
            <a:normAutofit/>
          </a:bodyPr>
          <a:lstStyle/>
          <a:p>
            <a:pPr algn="just"/>
            <a:r>
              <a:rPr lang="tr-TR" sz="2400" dirty="0">
                <a:solidFill>
                  <a:schemeClr val="bg2">
                    <a:lumMod val="25000"/>
                  </a:schemeClr>
                </a:solidFill>
              </a:rPr>
              <a:t>Kadının destek için başvurabileceği kaynakları ve toplumsal ağı (aile, arkadaşlar, kamu hizmetleri ve benzeri) belirlemek de önemlidir. </a:t>
            </a:r>
          </a:p>
          <a:p>
            <a:pPr algn="just"/>
            <a:r>
              <a:rPr lang="tr-TR" sz="2400" dirty="0">
                <a:solidFill>
                  <a:schemeClr val="bg2">
                    <a:lumMod val="25000"/>
                  </a:schemeClr>
                </a:solidFill>
              </a:rPr>
              <a:t>Her kadın için var olan kaynakları </a:t>
            </a:r>
            <a:r>
              <a:rPr lang="tr-TR" sz="2400" dirty="0" err="1">
                <a:solidFill>
                  <a:schemeClr val="bg2">
                    <a:lumMod val="25000"/>
                  </a:schemeClr>
                </a:solidFill>
              </a:rPr>
              <a:t>ayrıntılandıran</a:t>
            </a:r>
            <a:r>
              <a:rPr lang="tr-TR" sz="2400" dirty="0">
                <a:solidFill>
                  <a:schemeClr val="bg2">
                    <a:lumMod val="25000"/>
                  </a:schemeClr>
                </a:solidFill>
              </a:rPr>
              <a:t> kişisel bir plan yapılmalıdır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755576" y="1700808"/>
            <a:ext cx="7848872" cy="3777622"/>
          </a:xfrm>
        </p:spPr>
        <p:txBody>
          <a:bodyPr>
            <a:normAutofit/>
          </a:bodyPr>
          <a:lstStyle/>
          <a:p>
            <a:pPr algn="just"/>
            <a:r>
              <a:rPr lang="tr-TR" sz="2400" dirty="0">
                <a:solidFill>
                  <a:schemeClr val="bg2">
                    <a:lumMod val="25000"/>
                  </a:schemeClr>
                </a:solidFill>
              </a:rPr>
              <a:t>Öncelikle kadının ihtiyaç duyduğu her zaman ulaşabileceği belirli bir kimse olmalıdır</a:t>
            </a:r>
          </a:p>
          <a:p>
            <a:pPr algn="just"/>
            <a:r>
              <a:rPr lang="tr-TR" sz="2400" dirty="0">
                <a:solidFill>
                  <a:schemeClr val="bg2">
                    <a:lumMod val="25000"/>
                  </a:schemeClr>
                </a:solidFill>
              </a:rPr>
              <a:t>Bu, güven ilişkisi oluşmasında ve kadının kendini toparlamasında önemli bir unsurdur. Kadınlarla çocukların krizden dolayı yaşadıkları ve tamamen yeni bir çevrede, bir sürü yabancı yüzle tanışmanın yaratacağı gerilim hafife alınmamalıdır.     </a:t>
            </a:r>
            <a:endParaRPr lang="tr-TR" sz="2400" dirty="0">
              <a:solidFill>
                <a:srgbClr val="C0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827583" y="1628800"/>
            <a:ext cx="7706817" cy="3777622"/>
          </a:xfrm>
        </p:spPr>
        <p:txBody>
          <a:bodyPr>
            <a:normAutofit/>
          </a:bodyPr>
          <a:lstStyle/>
          <a:p>
            <a:pPr algn="just"/>
            <a:r>
              <a:rPr lang="tr-TR" sz="2400" dirty="0">
                <a:solidFill>
                  <a:schemeClr val="bg2">
                    <a:lumMod val="25000"/>
                  </a:schemeClr>
                </a:solidFill>
              </a:rPr>
              <a:t>Kadın bu evrede sığınma evinde mi, başka bir yerde mi kalacağına, eşinden geçici mi yoksa tamamen mi ayrılacağına karar vermek zorundadır. </a:t>
            </a:r>
          </a:p>
          <a:p>
            <a:pPr algn="just"/>
            <a:r>
              <a:rPr lang="tr-TR" sz="2400" dirty="0">
                <a:solidFill>
                  <a:schemeClr val="bg2">
                    <a:lumMod val="25000"/>
                  </a:schemeClr>
                </a:solidFill>
              </a:rPr>
              <a:t>Danışmanın kadına açıkça ve tekrar tekrar, kararın ona ait olduğunu; eşiyle birlikte kalmaya da, eşinden ayrılmaya da hakkı olduğunu iletmesi önemlidir.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827584" y="1628800"/>
            <a:ext cx="7776864" cy="3777622"/>
          </a:xfrm>
        </p:spPr>
        <p:txBody>
          <a:bodyPr>
            <a:normAutofit/>
          </a:bodyPr>
          <a:lstStyle/>
          <a:p>
            <a:pPr algn="just"/>
            <a:r>
              <a:rPr lang="tr-TR" sz="2400" dirty="0">
                <a:solidFill>
                  <a:schemeClr val="bg2">
                    <a:lumMod val="25000"/>
                  </a:schemeClr>
                </a:solidFill>
              </a:rPr>
              <a:t>Kadının sığınma evine başvurduktan sonra eve gitmiş olsa bile tekrar sığınma evine geri dönebileceğini bilmesi çok önemlidir. </a:t>
            </a:r>
          </a:p>
          <a:p>
            <a:pPr algn="just"/>
            <a:r>
              <a:rPr lang="tr-TR" sz="2400" dirty="0">
                <a:solidFill>
                  <a:schemeClr val="bg2">
                    <a:lumMod val="25000"/>
                  </a:schemeClr>
                </a:solidFill>
              </a:rPr>
              <a:t>Eğer kadın eşine dönmeye karar verirse kadının güvenliğini nasıl sağlayacağı, kendini ve çocuklarını nasıl koruyacağı, nasıl ve nereden destek alacağı konusunda tartışmak ve birlikte bir strateji geliştirmek gereklidir.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1318657" y="1540189"/>
            <a:ext cx="7202761" cy="3777622"/>
          </a:xfrm>
        </p:spPr>
        <p:txBody>
          <a:bodyPr>
            <a:normAutofit/>
          </a:bodyPr>
          <a:lstStyle/>
          <a:p>
            <a:pPr algn="just"/>
            <a:r>
              <a:rPr lang="tr-TR" sz="2400" dirty="0">
                <a:solidFill>
                  <a:schemeClr val="bg2">
                    <a:lumMod val="25000"/>
                  </a:schemeClr>
                </a:solidFill>
              </a:rPr>
              <a:t>Bazı kadınlar şiddet kullanan erkeklerin değişip değişmediğini, kendi eşlerinin değişmesinin mümkün olup olmadığını sorarlar. </a:t>
            </a:r>
          </a:p>
          <a:p>
            <a:pPr algn="just"/>
            <a:r>
              <a:rPr lang="tr-TR" sz="2400" dirty="0">
                <a:solidFill>
                  <a:schemeClr val="bg2">
                    <a:lumMod val="25000"/>
                  </a:schemeClr>
                </a:solidFill>
              </a:rPr>
              <a:t>Bu konuda ne gibi olanaklar olduğunu gözden geçirmek gerekir. Bazı ülkelerde şiddet uygulayan erkekler için özel programlar vardır.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915211" y="1844824"/>
            <a:ext cx="7634808" cy="3777622"/>
          </a:xfrm>
        </p:spPr>
        <p:txBody>
          <a:bodyPr>
            <a:normAutofit/>
          </a:bodyPr>
          <a:lstStyle/>
          <a:p>
            <a:pPr algn="just"/>
            <a:r>
              <a:rPr lang="tr-TR" sz="2400" dirty="0">
                <a:solidFill>
                  <a:schemeClr val="bg2">
                    <a:lumMod val="25000"/>
                  </a:schemeClr>
                </a:solidFill>
              </a:rPr>
              <a:t>Bu durumda kadın geri dönmek için eşinin böyle bir programa katılması şartını öne sürebilir.</a:t>
            </a:r>
          </a:p>
          <a:p>
            <a:pPr algn="just"/>
            <a:r>
              <a:rPr lang="tr-TR" sz="2400" dirty="0">
                <a:solidFill>
                  <a:schemeClr val="bg2">
                    <a:lumMod val="25000"/>
                  </a:schemeClr>
                </a:solidFill>
              </a:rPr>
              <a:t> Şiddet kullanan erkekleri böyle bir programa göndermek, ancak bu program, mağdurların güvenliğini en önemli öncelik sayıyorsa ve kadınlara hizmet veren kurumlarla yakın ilişki içinde çalışıyorsa önerilir.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1043608" y="1700808"/>
            <a:ext cx="7274768" cy="3777622"/>
          </a:xfrm>
        </p:spPr>
        <p:txBody>
          <a:bodyPr>
            <a:normAutofit/>
          </a:bodyPr>
          <a:lstStyle/>
          <a:p>
            <a:pPr algn="just"/>
            <a:r>
              <a:rPr lang="tr-TR" sz="2400" dirty="0">
                <a:solidFill>
                  <a:schemeClr val="bg2">
                    <a:lumMod val="25000"/>
                  </a:schemeClr>
                </a:solidFill>
              </a:rPr>
              <a:t>Kısaca özetlemek gerekirse şiddete uğrayan kadınlar kadın sığınma evleri veya danışma merkezlerine başvurduklarında danışmanlık hizmeti alırlar.</a:t>
            </a:r>
          </a:p>
          <a:p>
            <a:pPr algn="just"/>
            <a:r>
              <a:rPr lang="tr-TR" sz="2400" dirty="0">
                <a:solidFill>
                  <a:schemeClr val="bg2">
                    <a:lumMod val="25000"/>
                  </a:schemeClr>
                </a:solidFill>
              </a:rPr>
              <a:t> İçinde bulundukları zor durumdan çıkmaları için almaları gereken kararları ancak yeterli bilgiye ulaştıklarında alabilirler.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77400" y="624110"/>
            <a:ext cx="6589199" cy="1280890"/>
          </a:xfrm>
        </p:spPr>
        <p:txBody>
          <a:bodyPr>
            <a:normAutofit/>
          </a:bodyPr>
          <a:lstStyle/>
          <a:p>
            <a:pPr algn="ctr"/>
            <a:r>
              <a:rPr lang="tr-TR" sz="3200" b="1" dirty="0">
                <a:solidFill>
                  <a:schemeClr val="bg2">
                    <a:lumMod val="25000"/>
                  </a:schemeClr>
                </a:solidFill>
              </a:rPr>
              <a:t>Şiddetin Etkileri</a:t>
            </a:r>
            <a:endParaRPr lang="tr-TR" sz="3000" b="1" spc="-113" dirty="0">
              <a:solidFill>
                <a:schemeClr val="bg2">
                  <a:lumMod val="25000"/>
                </a:schemeClr>
              </a:solidFill>
              <a:latin typeface="Calibri" panose="020F0502020204030204" pitchFamily="34" charset="0"/>
              <a:cs typeface="Arial" pitchFamily="34" charset="0"/>
            </a:endParaRPr>
          </a:p>
        </p:txBody>
      </p:sp>
      <p:sp>
        <p:nvSpPr>
          <p:cNvPr id="4" name="3 İçerik Yer Tutucusu"/>
          <p:cNvSpPr>
            <a:spLocks noGrp="1"/>
          </p:cNvSpPr>
          <p:nvPr>
            <p:ph idx="1"/>
          </p:nvPr>
        </p:nvSpPr>
        <p:spPr>
          <a:xfrm>
            <a:off x="971600" y="2133600"/>
            <a:ext cx="7848871" cy="4100290"/>
          </a:xfrm>
        </p:spPr>
        <p:txBody>
          <a:bodyPr>
            <a:normAutofit/>
          </a:bodyPr>
          <a:lstStyle/>
          <a:p>
            <a:r>
              <a:rPr lang="tr-TR" sz="2400" dirty="0"/>
              <a:t> </a:t>
            </a:r>
            <a:r>
              <a:rPr lang="tr-TR" sz="2400" dirty="0">
                <a:solidFill>
                  <a:schemeClr val="bg2">
                    <a:lumMod val="25000"/>
                  </a:schemeClr>
                </a:solidFill>
              </a:rPr>
              <a:t>Saldırganla Özdeşleşme (Stockholm Sendromu) </a:t>
            </a:r>
          </a:p>
          <a:p>
            <a:r>
              <a:rPr lang="tr-TR" sz="2400" dirty="0">
                <a:solidFill>
                  <a:schemeClr val="bg2">
                    <a:lumMod val="25000"/>
                  </a:schemeClr>
                </a:solidFill>
              </a:rPr>
              <a:t> Şiddet İçeren İlişkiyi Bitirmeme</a:t>
            </a:r>
          </a:p>
        </p:txBody>
      </p:sp>
    </p:spTree>
    <p:extLst>
      <p:ext uri="{BB962C8B-B14F-4D97-AF65-F5344CB8AC3E}">
        <p14:creationId xmlns:p14="http://schemas.microsoft.com/office/powerpoint/2010/main" val="18843911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Danışmanlık Süreci</a:t>
            </a:r>
            <a:endParaRPr lang="tr-TR" b="1" dirty="0"/>
          </a:p>
        </p:txBody>
      </p:sp>
      <p:sp>
        <p:nvSpPr>
          <p:cNvPr id="3" name="2 İçerik Yer Tutucusu"/>
          <p:cNvSpPr>
            <a:spLocks noGrp="1"/>
          </p:cNvSpPr>
          <p:nvPr>
            <p:ph idx="1"/>
          </p:nvPr>
        </p:nvSpPr>
        <p:spPr>
          <a:xfrm>
            <a:off x="971600" y="1772816"/>
            <a:ext cx="7418784" cy="3777622"/>
          </a:xfrm>
        </p:spPr>
        <p:txBody>
          <a:bodyPr/>
          <a:lstStyle/>
          <a:p>
            <a:pPr algn="just"/>
            <a:r>
              <a:rPr lang="tr-TR" sz="2400" dirty="0">
                <a:solidFill>
                  <a:schemeClr val="bg2">
                    <a:lumMod val="25000"/>
                  </a:schemeClr>
                </a:solidFill>
              </a:rPr>
              <a:t>Hukuksal konularda ve sağlıkla ilgili problemlerde bilgilendirmeler, mali konularda, iş ve eğitim konusunda destek ve kaynak arayışı, güvenlik planlaması ve çocuklarla ilgili problemlerin çözüm arayışında etkin destek, sığınma evleri ve danışma merkezlerinin sunduğu danışmanlık hizmetinin kapsamına girerler.</a:t>
            </a:r>
          </a:p>
          <a:p>
            <a:pPr algn="just"/>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Adım Adım Danışmanlık</a:t>
            </a:r>
          </a:p>
        </p:txBody>
      </p:sp>
      <p:sp>
        <p:nvSpPr>
          <p:cNvPr id="3" name="2 İçerik Yer Tutucusu"/>
          <p:cNvSpPr>
            <a:spLocks noGrp="1"/>
          </p:cNvSpPr>
          <p:nvPr>
            <p:ph idx="1"/>
          </p:nvPr>
        </p:nvSpPr>
        <p:spPr>
          <a:xfrm>
            <a:off x="1187624" y="1700808"/>
            <a:ext cx="7416824" cy="3777622"/>
          </a:xfrm>
        </p:spPr>
        <p:txBody>
          <a:bodyPr>
            <a:noAutofit/>
          </a:bodyPr>
          <a:lstStyle/>
          <a:p>
            <a:r>
              <a:rPr lang="tr-TR" sz="2400" dirty="0">
                <a:solidFill>
                  <a:schemeClr val="bg2">
                    <a:lumMod val="25000"/>
                  </a:schemeClr>
                </a:solidFill>
              </a:rPr>
              <a:t>Birinci adım (İlk karşılaşma) </a:t>
            </a:r>
          </a:p>
          <a:p>
            <a:r>
              <a:rPr lang="tr-TR" sz="2400" dirty="0">
                <a:solidFill>
                  <a:schemeClr val="bg2">
                    <a:lumMod val="25000"/>
                  </a:schemeClr>
                </a:solidFill>
              </a:rPr>
              <a:t>Güvenilir ve rahat bir görüşme ortamı yaratın. </a:t>
            </a:r>
          </a:p>
          <a:p>
            <a:r>
              <a:rPr lang="tr-TR" sz="2400" dirty="0">
                <a:solidFill>
                  <a:schemeClr val="bg2">
                    <a:lumMod val="25000"/>
                  </a:schemeClr>
                </a:solidFill>
              </a:rPr>
              <a:t>Kadını sorununu anlatması için yüreklendirin.</a:t>
            </a:r>
          </a:p>
          <a:p>
            <a:r>
              <a:rPr lang="tr-TR" sz="2400" dirty="0">
                <a:solidFill>
                  <a:schemeClr val="bg2">
                    <a:lumMod val="25000"/>
                  </a:schemeClr>
                </a:solidFill>
              </a:rPr>
              <a:t> Konuya odaklanın ve görüşmenin öneminin bilincinde olun.</a:t>
            </a:r>
          </a:p>
          <a:p>
            <a:r>
              <a:rPr lang="tr-TR" sz="2400" dirty="0">
                <a:solidFill>
                  <a:schemeClr val="bg2">
                    <a:lumMod val="25000"/>
                  </a:schemeClr>
                </a:solidFill>
              </a:rPr>
              <a:t> Konuşurken kadına dönün (yönelin) ve ilginizi gösterin.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Adım Adım Danışmanlık</a:t>
            </a:r>
            <a:endParaRPr lang="tr-TR" b="1" dirty="0"/>
          </a:p>
        </p:txBody>
      </p:sp>
      <p:sp>
        <p:nvSpPr>
          <p:cNvPr id="3" name="2 İçerik Yer Tutucusu"/>
          <p:cNvSpPr>
            <a:spLocks noGrp="1"/>
          </p:cNvSpPr>
          <p:nvPr>
            <p:ph idx="1"/>
          </p:nvPr>
        </p:nvSpPr>
        <p:spPr>
          <a:xfrm>
            <a:off x="899592" y="1700808"/>
            <a:ext cx="7634808" cy="3777622"/>
          </a:xfrm>
        </p:spPr>
        <p:txBody>
          <a:bodyPr>
            <a:normAutofit/>
          </a:bodyPr>
          <a:lstStyle/>
          <a:p>
            <a:pPr algn="just"/>
            <a:r>
              <a:rPr lang="tr-TR" sz="2400" dirty="0">
                <a:solidFill>
                  <a:schemeClr val="bg2">
                    <a:lumMod val="25000"/>
                  </a:schemeClr>
                </a:solidFill>
              </a:rPr>
              <a:t>Göz bağıntısı kurun ama bakışlarınızı rahatsız edecek biçimde kadına odaklamayın. </a:t>
            </a:r>
          </a:p>
          <a:p>
            <a:pPr algn="just"/>
            <a:r>
              <a:rPr lang="tr-TR" sz="2400" dirty="0">
                <a:solidFill>
                  <a:schemeClr val="bg2">
                    <a:lumMod val="25000"/>
                  </a:schemeClr>
                </a:solidFill>
              </a:rPr>
              <a:t>Rahat bir şekilde oturun ama geriye çok yaslanmayın. </a:t>
            </a:r>
          </a:p>
          <a:p>
            <a:pPr algn="just"/>
            <a:r>
              <a:rPr lang="tr-TR" sz="2400" dirty="0">
                <a:solidFill>
                  <a:schemeClr val="bg2">
                    <a:lumMod val="25000"/>
                  </a:schemeClr>
                </a:solidFill>
              </a:rPr>
              <a:t>Kadının konuşması sırasında duruşu, jestleri, bakışları ve sesi ile ilgili olarak dikkatinizi çeken şey nedir?</a:t>
            </a:r>
          </a:p>
          <a:p>
            <a:pPr algn="just"/>
            <a:r>
              <a:rPr lang="tr-TR" sz="2400" dirty="0">
                <a:solidFill>
                  <a:schemeClr val="bg2">
                    <a:lumMod val="25000"/>
                  </a:schemeClr>
                </a:solidFill>
              </a:rPr>
              <a:t> Bunlar sözleri ve anlattıkları ile uyumlu mu dikkat edin.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Adım Adım Danışmanlık</a:t>
            </a:r>
            <a:endParaRPr lang="tr-TR" b="1" dirty="0"/>
          </a:p>
        </p:txBody>
      </p:sp>
      <p:sp>
        <p:nvSpPr>
          <p:cNvPr id="3" name="2 İçerik Yer Tutucusu"/>
          <p:cNvSpPr>
            <a:spLocks noGrp="1"/>
          </p:cNvSpPr>
          <p:nvPr>
            <p:ph idx="1"/>
          </p:nvPr>
        </p:nvSpPr>
        <p:spPr>
          <a:xfrm>
            <a:off x="1331640" y="1700808"/>
            <a:ext cx="7056784" cy="3777622"/>
          </a:xfrm>
        </p:spPr>
        <p:txBody>
          <a:bodyPr>
            <a:normAutofit/>
          </a:bodyPr>
          <a:lstStyle/>
          <a:p>
            <a:r>
              <a:rPr lang="tr-TR" sz="2400" dirty="0">
                <a:solidFill>
                  <a:schemeClr val="bg2">
                    <a:lumMod val="25000"/>
                  </a:schemeClr>
                </a:solidFill>
              </a:rPr>
              <a:t>Kendi tepkilerinizin farkında olun.</a:t>
            </a:r>
          </a:p>
          <a:p>
            <a:r>
              <a:rPr lang="tr-TR" sz="2400" dirty="0">
                <a:solidFill>
                  <a:schemeClr val="bg2">
                    <a:lumMod val="25000"/>
                  </a:schemeClr>
                </a:solidFill>
              </a:rPr>
              <a:t> Ne hissediyorsunuz? </a:t>
            </a:r>
          </a:p>
          <a:p>
            <a:r>
              <a:rPr lang="tr-TR" sz="2400" dirty="0">
                <a:solidFill>
                  <a:schemeClr val="bg2">
                    <a:lumMod val="25000"/>
                  </a:schemeClr>
                </a:solidFill>
              </a:rPr>
              <a:t>Kendiniz de direnç, kızgınlık, ümitsizlik hissediyor musunuz? </a:t>
            </a:r>
          </a:p>
          <a:p>
            <a:r>
              <a:rPr lang="tr-TR" sz="2400" dirty="0">
                <a:solidFill>
                  <a:schemeClr val="bg2">
                    <a:lumMod val="25000"/>
                  </a:schemeClr>
                </a:solidFill>
              </a:rPr>
              <a:t>Bu duygular sizce nereden kaynaklanıyor?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728031"/>
            <a:ext cx="7740351" cy="1280890"/>
          </a:xfrm>
        </p:spPr>
        <p:txBody>
          <a:bodyPr>
            <a:normAutofit/>
          </a:bodyPr>
          <a:lstStyle/>
          <a:p>
            <a:r>
              <a:rPr lang="tr-TR" sz="3200" b="1" dirty="0">
                <a:solidFill>
                  <a:schemeClr val="bg2">
                    <a:lumMod val="25000"/>
                  </a:schemeClr>
                </a:solidFill>
              </a:rPr>
              <a:t>İkinci adım </a:t>
            </a:r>
            <a:r>
              <a:rPr lang="tr-TR" sz="2800" b="1" dirty="0">
                <a:solidFill>
                  <a:schemeClr val="bg2">
                    <a:lumMod val="25000"/>
                  </a:schemeClr>
                </a:solidFill>
              </a:rPr>
              <a:t>(Olay + Kadınla ilişki kurma)</a:t>
            </a:r>
          </a:p>
        </p:txBody>
      </p:sp>
      <p:sp>
        <p:nvSpPr>
          <p:cNvPr id="3" name="2 İçerik Yer Tutucusu"/>
          <p:cNvSpPr>
            <a:spLocks noGrp="1"/>
          </p:cNvSpPr>
          <p:nvPr>
            <p:ph idx="1"/>
          </p:nvPr>
        </p:nvSpPr>
        <p:spPr>
          <a:xfrm>
            <a:off x="1115616" y="1916832"/>
            <a:ext cx="7416824" cy="3777622"/>
          </a:xfrm>
        </p:spPr>
        <p:txBody>
          <a:bodyPr>
            <a:normAutofit/>
          </a:bodyPr>
          <a:lstStyle/>
          <a:p>
            <a:r>
              <a:rPr lang="tr-TR" sz="2400" dirty="0">
                <a:solidFill>
                  <a:schemeClr val="bg2">
                    <a:lumMod val="25000"/>
                  </a:schemeClr>
                </a:solidFill>
              </a:rPr>
              <a:t>Kadını duygularını göstermesi için yüreklendirin. </a:t>
            </a:r>
          </a:p>
          <a:p>
            <a:r>
              <a:rPr lang="tr-TR" sz="2400" dirty="0">
                <a:solidFill>
                  <a:schemeClr val="bg2">
                    <a:lumMod val="25000"/>
                  </a:schemeClr>
                </a:solidFill>
              </a:rPr>
              <a:t>Sorularınız açık ve yalın olsun.</a:t>
            </a:r>
          </a:p>
          <a:p>
            <a:r>
              <a:rPr lang="tr-TR" sz="2400" dirty="0">
                <a:solidFill>
                  <a:schemeClr val="bg2">
                    <a:lumMod val="25000"/>
                  </a:schemeClr>
                </a:solidFill>
              </a:rPr>
              <a:t> İç sesinizi duyun ve onu ciddiye alın. </a:t>
            </a:r>
          </a:p>
          <a:p>
            <a:r>
              <a:rPr lang="tr-TR" sz="2400" dirty="0">
                <a:solidFill>
                  <a:schemeClr val="bg2">
                    <a:lumMod val="25000"/>
                  </a:schemeClr>
                </a:solidFill>
              </a:rPr>
              <a:t>Dinleyin ve ne anladıysanız kısaca tekrarlayın. </a:t>
            </a:r>
          </a:p>
          <a:p>
            <a:r>
              <a:rPr lang="tr-TR" sz="2400" dirty="0">
                <a:solidFill>
                  <a:schemeClr val="bg2">
                    <a:lumMod val="25000"/>
                  </a:schemeClr>
                </a:solidFill>
              </a:rPr>
              <a:t>Onu anladığınızdan emin olun.</a:t>
            </a:r>
          </a:p>
          <a:p>
            <a:pPr marL="0" indent="0">
              <a:buNone/>
            </a:pPr>
            <a:r>
              <a:rPr lang="tr-TR" sz="2400" dirty="0">
                <a:solidFill>
                  <a:schemeClr val="bg2">
                    <a:lumMod val="25000"/>
                  </a:schemeClr>
                </a:solidFill>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6735" y="692696"/>
            <a:ext cx="7523343" cy="1280890"/>
          </a:xfrm>
        </p:spPr>
        <p:txBody>
          <a:bodyPr>
            <a:normAutofit/>
          </a:bodyPr>
          <a:lstStyle/>
          <a:p>
            <a:r>
              <a:rPr lang="tr-TR" sz="2800" b="1" dirty="0">
                <a:solidFill>
                  <a:schemeClr val="bg2">
                    <a:lumMod val="25000"/>
                  </a:schemeClr>
                </a:solidFill>
              </a:rPr>
              <a:t>İkinci adım </a:t>
            </a:r>
            <a:r>
              <a:rPr lang="tr-TR" sz="3200" b="1" dirty="0">
                <a:solidFill>
                  <a:schemeClr val="bg2">
                    <a:lumMod val="25000"/>
                  </a:schemeClr>
                </a:solidFill>
              </a:rPr>
              <a:t>(Olay + Kadınla ilişki kurma)</a:t>
            </a:r>
            <a:endParaRPr lang="tr-TR" sz="3200" b="1" dirty="0"/>
          </a:p>
        </p:txBody>
      </p:sp>
      <p:sp>
        <p:nvSpPr>
          <p:cNvPr id="3" name="2 İçerik Yer Tutucusu"/>
          <p:cNvSpPr>
            <a:spLocks noGrp="1"/>
          </p:cNvSpPr>
          <p:nvPr>
            <p:ph idx="1"/>
          </p:nvPr>
        </p:nvSpPr>
        <p:spPr>
          <a:xfrm>
            <a:off x="1187624" y="1700808"/>
            <a:ext cx="7416824" cy="3777622"/>
          </a:xfrm>
        </p:spPr>
        <p:txBody>
          <a:bodyPr>
            <a:normAutofit/>
          </a:bodyPr>
          <a:lstStyle/>
          <a:p>
            <a:pPr algn="just"/>
            <a:r>
              <a:rPr lang="tr-TR" sz="2400" dirty="0">
                <a:solidFill>
                  <a:schemeClr val="bg2">
                    <a:lumMod val="25000"/>
                  </a:schemeClr>
                </a:solidFill>
              </a:rPr>
              <a:t>Ona kendi sözlerini duyması, düzeltmesi ve değiştirmesi için imkân verin.</a:t>
            </a:r>
          </a:p>
          <a:p>
            <a:pPr algn="just"/>
            <a:r>
              <a:rPr lang="tr-TR" sz="2400" dirty="0">
                <a:solidFill>
                  <a:schemeClr val="bg2">
                    <a:lumMod val="25000"/>
                  </a:schemeClr>
                </a:solidFill>
              </a:rPr>
              <a:t> Kendi yaşadıklarınızla ilgili sorularınıza karşı durun. </a:t>
            </a:r>
          </a:p>
          <a:p>
            <a:pPr algn="just"/>
            <a:r>
              <a:rPr lang="tr-TR" sz="2400" dirty="0">
                <a:solidFill>
                  <a:schemeClr val="bg2">
                    <a:lumMod val="25000"/>
                  </a:schemeClr>
                </a:solidFill>
              </a:rPr>
              <a:t> Saygı gösterin, etkin dinleyin. Anlattıkları karşısında şaşkınlık ve dehşet ifadeleri göstermeyin. </a:t>
            </a:r>
          </a:p>
          <a:p>
            <a:pPr algn="just"/>
            <a:r>
              <a:rPr lang="tr-TR" sz="2400" dirty="0">
                <a:solidFill>
                  <a:schemeClr val="bg2">
                    <a:lumMod val="25000"/>
                  </a:schemeClr>
                </a:solidFill>
              </a:rPr>
              <a:t>Reddedici veya yargılayıcı tavırlardan kaçının.</a:t>
            </a:r>
          </a:p>
          <a:p>
            <a:pPr algn="just"/>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8649" y="692696"/>
            <a:ext cx="7595351" cy="1280890"/>
          </a:xfrm>
        </p:spPr>
        <p:txBody>
          <a:bodyPr>
            <a:normAutofit/>
          </a:bodyPr>
          <a:lstStyle/>
          <a:p>
            <a:r>
              <a:rPr lang="tr-TR" sz="3200" b="1" dirty="0">
                <a:solidFill>
                  <a:schemeClr val="bg2">
                    <a:lumMod val="25000"/>
                  </a:schemeClr>
                </a:solidFill>
              </a:rPr>
              <a:t>Üçüncü adım (Problemi anlama)</a:t>
            </a:r>
          </a:p>
        </p:txBody>
      </p:sp>
      <p:sp>
        <p:nvSpPr>
          <p:cNvPr id="3" name="2 İçerik Yer Tutucusu"/>
          <p:cNvSpPr>
            <a:spLocks noGrp="1"/>
          </p:cNvSpPr>
          <p:nvPr>
            <p:ph idx="1"/>
          </p:nvPr>
        </p:nvSpPr>
        <p:spPr>
          <a:xfrm>
            <a:off x="1259633" y="1772816"/>
            <a:ext cx="6984776" cy="3777622"/>
          </a:xfrm>
        </p:spPr>
        <p:txBody>
          <a:bodyPr>
            <a:noAutofit/>
          </a:bodyPr>
          <a:lstStyle/>
          <a:p>
            <a:pPr algn="just"/>
            <a:r>
              <a:rPr lang="tr-TR" sz="2400" dirty="0">
                <a:solidFill>
                  <a:schemeClr val="bg2">
                    <a:lumMod val="10000"/>
                  </a:schemeClr>
                </a:solidFill>
              </a:rPr>
              <a:t>Benim için en önemli şey/amaç nedir? Bu amaç için ne yapmak istiyorum. </a:t>
            </a:r>
          </a:p>
          <a:p>
            <a:pPr algn="just"/>
            <a:r>
              <a:rPr lang="tr-TR" sz="2400" dirty="0">
                <a:solidFill>
                  <a:schemeClr val="bg2">
                    <a:lumMod val="10000"/>
                  </a:schemeClr>
                </a:solidFill>
              </a:rPr>
              <a:t>Bu amaç için ne yapabilirim? </a:t>
            </a:r>
          </a:p>
          <a:p>
            <a:pPr algn="just"/>
            <a:r>
              <a:rPr lang="tr-TR" sz="2400" dirty="0">
                <a:solidFill>
                  <a:schemeClr val="bg2">
                    <a:lumMod val="10000"/>
                  </a:schemeClr>
                </a:solidFill>
              </a:rPr>
              <a:t>Acele öneriler vermekten veya acele belirlemeler yapmaktan sakının. • Durumu tüm açıklığı ile kavrama sürecini sürdürün. </a:t>
            </a:r>
          </a:p>
          <a:p>
            <a:pPr algn="just"/>
            <a:r>
              <a:rPr lang="tr-TR" sz="2400" dirty="0">
                <a:solidFill>
                  <a:schemeClr val="bg2">
                    <a:lumMod val="10000"/>
                  </a:schemeClr>
                </a:solidFill>
              </a:rPr>
              <a:t>Amacınız kadına problemlerini çözmek için ihtiyacı olan şeyin kendi içinde olduğunu göstermektir.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Dördüncü adım (Karar alma)</a:t>
            </a:r>
          </a:p>
        </p:txBody>
      </p:sp>
      <p:sp>
        <p:nvSpPr>
          <p:cNvPr id="3" name="2 İçerik Yer Tutucusu"/>
          <p:cNvSpPr>
            <a:spLocks noGrp="1"/>
          </p:cNvSpPr>
          <p:nvPr>
            <p:ph idx="1"/>
          </p:nvPr>
        </p:nvSpPr>
        <p:spPr>
          <a:xfrm>
            <a:off x="1547664" y="1905000"/>
            <a:ext cx="6840760" cy="3777622"/>
          </a:xfrm>
        </p:spPr>
        <p:txBody>
          <a:bodyPr>
            <a:normAutofit/>
          </a:bodyPr>
          <a:lstStyle/>
          <a:p>
            <a:pPr algn="just"/>
            <a:r>
              <a:rPr lang="tr-TR" sz="2400" dirty="0">
                <a:solidFill>
                  <a:schemeClr val="bg2">
                    <a:lumMod val="25000"/>
                  </a:schemeClr>
                </a:solidFill>
              </a:rPr>
              <a:t>Birçok danışma görüşmesi 3. adıma kadar ulaşamayabilir.</a:t>
            </a:r>
          </a:p>
          <a:p>
            <a:pPr algn="just"/>
            <a:r>
              <a:rPr lang="tr-TR" sz="2400" dirty="0">
                <a:solidFill>
                  <a:schemeClr val="bg2">
                    <a:lumMod val="25000"/>
                  </a:schemeClr>
                </a:solidFill>
              </a:rPr>
              <a:t> Birçok kadın sağladığınız bu destekleyici konuşma ortamından çok yararlanabilir. </a:t>
            </a:r>
          </a:p>
          <a:p>
            <a:pPr algn="just"/>
            <a:r>
              <a:rPr lang="tr-TR" sz="2400" dirty="0">
                <a:solidFill>
                  <a:schemeClr val="bg2">
                    <a:lumMod val="25000"/>
                  </a:schemeClr>
                </a:solidFill>
              </a:rPr>
              <a:t>Buna karşın ilerleyebilmenin koşulları bulunamayabilir.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Dördüncü adım (Karar alma)</a:t>
            </a:r>
            <a:endParaRPr lang="tr-TR" b="1" dirty="0"/>
          </a:p>
        </p:txBody>
      </p:sp>
      <p:sp>
        <p:nvSpPr>
          <p:cNvPr id="3" name="2 İçerik Yer Tutucusu"/>
          <p:cNvSpPr>
            <a:spLocks noGrp="1"/>
          </p:cNvSpPr>
          <p:nvPr>
            <p:ph idx="1"/>
          </p:nvPr>
        </p:nvSpPr>
        <p:spPr>
          <a:xfrm>
            <a:off x="971600" y="1844824"/>
            <a:ext cx="7562800" cy="3777622"/>
          </a:xfrm>
        </p:spPr>
        <p:txBody>
          <a:bodyPr>
            <a:normAutofit/>
          </a:bodyPr>
          <a:lstStyle/>
          <a:p>
            <a:pPr algn="just"/>
            <a:r>
              <a:rPr lang="tr-TR" sz="2400" dirty="0">
                <a:solidFill>
                  <a:schemeClr val="bg2">
                    <a:lumMod val="25000"/>
                  </a:schemeClr>
                </a:solidFill>
              </a:rPr>
              <a:t>Danışma görüşmesinin 4. adımı aşması durumunda konuyu tüm boyutları ile tartışıp her iki taraf tarafça anlaşıldığından emin olduktan sonra, danışman olarak dikkatlice süreci ileriye götürecek hamleleri yapın.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Dördüncü adım (Karar alma)</a:t>
            </a:r>
            <a:endParaRPr lang="tr-TR" b="1" dirty="0"/>
          </a:p>
        </p:txBody>
      </p:sp>
      <p:sp>
        <p:nvSpPr>
          <p:cNvPr id="3" name="2 İçerik Yer Tutucusu"/>
          <p:cNvSpPr>
            <a:spLocks noGrp="1"/>
          </p:cNvSpPr>
          <p:nvPr>
            <p:ph idx="1"/>
          </p:nvPr>
        </p:nvSpPr>
        <p:spPr>
          <a:xfrm>
            <a:off x="1163690" y="1700808"/>
            <a:ext cx="7346776" cy="3777622"/>
          </a:xfrm>
        </p:spPr>
        <p:txBody>
          <a:bodyPr>
            <a:normAutofit/>
          </a:bodyPr>
          <a:lstStyle/>
          <a:p>
            <a:pPr algn="just"/>
            <a:r>
              <a:rPr lang="tr-TR" sz="2400" dirty="0">
                <a:solidFill>
                  <a:schemeClr val="bg2">
                    <a:lumMod val="25000"/>
                  </a:schemeClr>
                </a:solidFill>
              </a:rPr>
              <a:t>Birlikte bir strateji tespit edin ve tüm olasılıkların göz önünden bulundurulduğuna emin olun. </a:t>
            </a:r>
          </a:p>
          <a:p>
            <a:pPr marL="0" indent="0" algn="just">
              <a:buNone/>
            </a:pPr>
            <a:endParaRPr lang="tr-TR" sz="2400" dirty="0">
              <a:solidFill>
                <a:schemeClr val="bg2">
                  <a:lumMod val="25000"/>
                </a:schemeClr>
              </a:solidFill>
            </a:endParaRPr>
          </a:p>
          <a:p>
            <a:pPr algn="just"/>
            <a:r>
              <a:rPr lang="tr-TR" sz="2400" dirty="0">
                <a:solidFill>
                  <a:schemeClr val="bg2">
                    <a:lumMod val="25000"/>
                  </a:schemeClr>
                </a:solidFill>
              </a:rPr>
              <a:t>Bu nokta verdiğiniz bilgiler ışığında nelerin mümkün olup nelerin olmayacağının belirlendiği noktadır.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709248"/>
            <a:ext cx="8229600" cy="1219200"/>
          </a:xfrm>
        </p:spPr>
        <p:txBody>
          <a:bodyPr>
            <a:normAutofit/>
          </a:bodyPr>
          <a:lstStyle/>
          <a:p>
            <a:pPr algn="ctr"/>
            <a:r>
              <a:rPr lang="tr-TR" sz="3200" b="1" dirty="0">
                <a:solidFill>
                  <a:schemeClr val="bg2">
                    <a:lumMod val="25000"/>
                  </a:schemeClr>
                </a:solidFill>
              </a:rPr>
              <a:t>Şiddettin Etkileri</a:t>
            </a:r>
            <a:endParaRPr lang="tr-TR" sz="3000" b="1" spc="-113" dirty="0">
              <a:solidFill>
                <a:schemeClr val="bg2">
                  <a:lumMod val="25000"/>
                </a:schemeClr>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571472" y="1773344"/>
            <a:ext cx="8572528" cy="4319952"/>
          </a:xfrm>
        </p:spPr>
        <p:txBody>
          <a:bodyPr>
            <a:normAutofit/>
          </a:bodyPr>
          <a:lstStyle/>
          <a:p>
            <a:r>
              <a:rPr lang="tr-TR" sz="2400" dirty="0">
                <a:solidFill>
                  <a:schemeClr val="bg2">
                    <a:lumMod val="25000"/>
                  </a:schemeClr>
                </a:solidFill>
              </a:rPr>
              <a:t>Şiddet </a:t>
            </a:r>
            <a:r>
              <a:rPr lang="tr-TR" sz="2400" dirty="0" err="1">
                <a:solidFill>
                  <a:schemeClr val="bg2">
                    <a:lumMod val="25000"/>
                  </a:schemeClr>
                </a:solidFill>
              </a:rPr>
              <a:t>travmatik</a:t>
            </a:r>
            <a:r>
              <a:rPr lang="tr-TR" sz="2400" dirty="0">
                <a:solidFill>
                  <a:schemeClr val="bg2">
                    <a:lumMod val="25000"/>
                  </a:schemeClr>
                </a:solidFill>
              </a:rPr>
              <a:t> bir deneyimdir ve verdiği zararlar hiçbir zaman yalnızca fiziksel yaralanmalar değildir. </a:t>
            </a:r>
          </a:p>
          <a:p>
            <a:r>
              <a:rPr lang="tr-TR" sz="2400" dirty="0">
                <a:solidFill>
                  <a:schemeClr val="bg2">
                    <a:lumMod val="25000"/>
                  </a:schemeClr>
                </a:solidFill>
              </a:rPr>
              <a:t>Şiddet davranışının amacı, kurbanın kendine olan güvenini yok etmek ve direncini kırmak.sürekli şiddete uğrama korkusu içerisinde yaşamasıdır. </a:t>
            </a:r>
          </a:p>
          <a:p>
            <a:r>
              <a:rPr lang="tr-TR" sz="2400" dirty="0">
                <a:solidFill>
                  <a:schemeClr val="bg2">
                    <a:lumMod val="25000"/>
                  </a:schemeClr>
                </a:solidFill>
              </a:rPr>
              <a:t>Tehditler ve bir önceki şiddet deneyiminin anısı, kadının istismarcının isteklerini karşılaması için yeterlidir.</a:t>
            </a:r>
            <a:endParaRPr lang="tr-TR" sz="2400" b="1" spc="-113" dirty="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bg2">
                    <a:lumMod val="25000"/>
                  </a:schemeClr>
                </a:solidFill>
              </a:rPr>
              <a:t>Beşinci adım (Sonuç)</a:t>
            </a:r>
          </a:p>
        </p:txBody>
      </p:sp>
      <p:sp>
        <p:nvSpPr>
          <p:cNvPr id="3" name="2 İçerik Yer Tutucusu"/>
          <p:cNvSpPr>
            <a:spLocks noGrp="1"/>
          </p:cNvSpPr>
          <p:nvPr>
            <p:ph idx="1"/>
          </p:nvPr>
        </p:nvSpPr>
        <p:spPr>
          <a:xfrm>
            <a:off x="1259632" y="1700808"/>
            <a:ext cx="7274768" cy="3777622"/>
          </a:xfrm>
        </p:spPr>
        <p:txBody>
          <a:bodyPr>
            <a:normAutofit/>
          </a:bodyPr>
          <a:lstStyle/>
          <a:p>
            <a:pPr algn="just"/>
            <a:r>
              <a:rPr lang="tr-TR" sz="2400" dirty="0">
                <a:solidFill>
                  <a:schemeClr val="bg2">
                    <a:lumMod val="25000"/>
                  </a:schemeClr>
                </a:solidFill>
              </a:rPr>
              <a:t> Planın ilk adımını hazırlayın.</a:t>
            </a:r>
          </a:p>
          <a:p>
            <a:pPr algn="just"/>
            <a:r>
              <a:rPr lang="tr-TR" sz="2400" dirty="0">
                <a:solidFill>
                  <a:schemeClr val="bg2">
                    <a:lumMod val="25000"/>
                  </a:schemeClr>
                </a:solidFill>
              </a:rPr>
              <a:t> Başarı şansının yüksek olmasına dikkat edin.</a:t>
            </a:r>
          </a:p>
          <a:p>
            <a:pPr algn="just"/>
            <a:r>
              <a:rPr lang="tr-TR" sz="2400" dirty="0">
                <a:solidFill>
                  <a:schemeClr val="bg2">
                    <a:lumMod val="25000"/>
                  </a:schemeClr>
                </a:solidFill>
              </a:rPr>
              <a:t> Alternatif çözümler de üretin. </a:t>
            </a:r>
          </a:p>
          <a:p>
            <a:pPr algn="just"/>
            <a:r>
              <a:rPr lang="tr-TR" sz="2400" dirty="0">
                <a:solidFill>
                  <a:schemeClr val="bg2">
                    <a:lumMod val="25000"/>
                  </a:schemeClr>
                </a:solidFill>
              </a:rPr>
              <a:t>Planı gerçekleştirmeyle ilgili olarak danışanın o ana kadar attığı her adımın altını çizin ve başarısını onaylayın.</a:t>
            </a:r>
          </a:p>
          <a:p>
            <a:pPr algn="just"/>
            <a:r>
              <a:rPr lang="tr-TR" sz="2400" dirty="0">
                <a:solidFill>
                  <a:schemeClr val="bg2">
                    <a:lumMod val="25000"/>
                  </a:schemeClr>
                </a:solidFill>
              </a:rPr>
              <a:t> Mümkünse bir dahaki görüşme için tarih tespit e</a:t>
            </a:r>
            <a:r>
              <a:rPr lang="tr-TR" dirty="0">
                <a:solidFill>
                  <a:schemeClr val="bg2">
                    <a:lumMod val="25000"/>
                  </a:schemeClr>
                </a:solidFill>
              </a:rPr>
              <a:t>din.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5" y="624110"/>
            <a:ext cx="6986735" cy="1280890"/>
          </a:xfrm>
        </p:spPr>
        <p:txBody>
          <a:bodyPr>
            <a:normAutofit fontScale="90000"/>
          </a:bodyPr>
          <a:lstStyle/>
          <a:p>
            <a:pPr algn="ctr"/>
            <a:r>
              <a:rPr lang="tr-TR" sz="2800" b="1" dirty="0">
                <a:solidFill>
                  <a:schemeClr val="bg2">
                    <a:lumMod val="25000"/>
                  </a:schemeClr>
                </a:solidFill>
              </a:rPr>
              <a:t>Danışma görüşmelerinde göz önünde bulundurulması gereken önemli noktalar</a:t>
            </a:r>
          </a:p>
        </p:txBody>
      </p:sp>
      <p:sp>
        <p:nvSpPr>
          <p:cNvPr id="3" name="2 İçerik Yer Tutucusu"/>
          <p:cNvSpPr>
            <a:spLocks noGrp="1"/>
          </p:cNvSpPr>
          <p:nvPr>
            <p:ph idx="1"/>
          </p:nvPr>
        </p:nvSpPr>
        <p:spPr>
          <a:xfrm>
            <a:off x="1187624" y="1844824"/>
            <a:ext cx="7274769" cy="3777622"/>
          </a:xfrm>
        </p:spPr>
        <p:txBody>
          <a:bodyPr>
            <a:normAutofit/>
          </a:bodyPr>
          <a:lstStyle/>
          <a:p>
            <a:pPr algn="just"/>
            <a:r>
              <a:rPr lang="tr-TR" sz="2400" dirty="0">
                <a:solidFill>
                  <a:schemeClr val="bg2">
                    <a:lumMod val="25000"/>
                  </a:schemeClr>
                </a:solidFill>
              </a:rPr>
              <a:t>Görüşmeyi rahatsız edilmeden en azından gizliliği koruyarak sürdüreceğinize emin olun. </a:t>
            </a:r>
          </a:p>
          <a:p>
            <a:pPr algn="just"/>
            <a:r>
              <a:rPr lang="tr-TR" sz="2400" dirty="0">
                <a:solidFill>
                  <a:schemeClr val="bg2">
                    <a:lumMod val="25000"/>
                  </a:schemeClr>
                </a:solidFill>
              </a:rPr>
              <a:t> Görüşmeyi yaptığınız kadına inanın ve onun da bunu bilmesini sağlayın. Bırakın danışanınız istediği gibi konuşsun /anlatsın / ağlasın.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a:solidFill>
                  <a:schemeClr val="bg2">
                    <a:lumMod val="25000"/>
                  </a:schemeClr>
                </a:solidFill>
              </a:rPr>
              <a:t>Danışma görüşmelerinde göz önünde bulundurulması gereken önemli noktalar</a:t>
            </a:r>
            <a:endParaRPr lang="tr-TR" sz="3200" b="1" dirty="0"/>
          </a:p>
        </p:txBody>
      </p:sp>
      <p:sp>
        <p:nvSpPr>
          <p:cNvPr id="3" name="2 İçerik Yer Tutucusu"/>
          <p:cNvSpPr>
            <a:spLocks noGrp="1"/>
          </p:cNvSpPr>
          <p:nvPr>
            <p:ph idx="1"/>
          </p:nvPr>
        </p:nvSpPr>
        <p:spPr>
          <a:xfrm>
            <a:off x="1259632" y="2471075"/>
            <a:ext cx="7416824" cy="3777622"/>
          </a:xfrm>
        </p:spPr>
        <p:txBody>
          <a:bodyPr>
            <a:normAutofit/>
          </a:bodyPr>
          <a:lstStyle/>
          <a:p>
            <a:pPr algn="just"/>
            <a:r>
              <a:rPr lang="tr-TR" sz="2400" dirty="0">
                <a:solidFill>
                  <a:schemeClr val="bg2">
                    <a:lumMod val="25000"/>
                  </a:schemeClr>
                </a:solidFill>
              </a:rPr>
              <a:t>Onu dinleyin ama ayrıntılara ulaşmak için sorularınızla sıkıştırmayın. </a:t>
            </a:r>
          </a:p>
          <a:p>
            <a:pPr algn="just"/>
            <a:r>
              <a:rPr lang="tr-TR" sz="2400" dirty="0">
                <a:solidFill>
                  <a:schemeClr val="bg2">
                    <a:lumMod val="25000"/>
                  </a:schemeClr>
                </a:solidFill>
              </a:rPr>
              <a:t>Başlangıçta “açık sorular” yöneltin örneğin “ne oldu?” “sizin için ne yapabilirim?” gibi. </a:t>
            </a:r>
          </a:p>
          <a:p>
            <a:pPr algn="just"/>
            <a:r>
              <a:rPr lang="tr-TR" sz="2400" dirty="0">
                <a:solidFill>
                  <a:schemeClr val="bg2">
                    <a:lumMod val="25000"/>
                  </a:schemeClr>
                </a:solidFill>
              </a:rPr>
              <a:t> Anlattığı hiçbir şeyi önemsizleştirmeyin, küçümsemeyin ama düşüncelerinizi belirtin.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2415" y="548680"/>
            <a:ext cx="6589199" cy="1280890"/>
          </a:xfrm>
        </p:spPr>
        <p:txBody>
          <a:bodyPr>
            <a:normAutofit fontScale="90000"/>
          </a:bodyPr>
          <a:lstStyle/>
          <a:p>
            <a:pPr algn="ctr"/>
            <a:r>
              <a:rPr lang="tr-TR" sz="3200" b="1" dirty="0">
                <a:solidFill>
                  <a:schemeClr val="bg2">
                    <a:lumMod val="25000"/>
                  </a:schemeClr>
                </a:solidFill>
              </a:rPr>
              <a:t>Danışma görüşmelerinde göz önünde bulundurulması gereken önemli noktalar</a:t>
            </a:r>
            <a:endParaRPr lang="tr-TR" sz="3200" b="1" dirty="0"/>
          </a:p>
        </p:txBody>
      </p:sp>
      <p:sp>
        <p:nvSpPr>
          <p:cNvPr id="3" name="2 İçerik Yer Tutucusu"/>
          <p:cNvSpPr>
            <a:spLocks noGrp="1"/>
          </p:cNvSpPr>
          <p:nvPr>
            <p:ph idx="1"/>
          </p:nvPr>
        </p:nvSpPr>
        <p:spPr>
          <a:xfrm>
            <a:off x="827585" y="2133600"/>
            <a:ext cx="7706816" cy="3777622"/>
          </a:xfrm>
        </p:spPr>
        <p:txBody>
          <a:bodyPr>
            <a:normAutofit/>
          </a:bodyPr>
          <a:lstStyle/>
          <a:p>
            <a:pPr algn="just"/>
            <a:r>
              <a:rPr lang="tr-TR" sz="2400" dirty="0">
                <a:solidFill>
                  <a:schemeClr val="bg2">
                    <a:lumMod val="25000"/>
                  </a:schemeClr>
                </a:solidFill>
              </a:rPr>
              <a:t>Onun, istismara uğramış tek kadın olmadığını bilmesini sağlayın. </a:t>
            </a:r>
          </a:p>
          <a:p>
            <a:pPr algn="just"/>
            <a:r>
              <a:rPr lang="tr-TR" sz="2400" dirty="0">
                <a:solidFill>
                  <a:schemeClr val="bg2">
                    <a:lumMod val="25000"/>
                  </a:schemeClr>
                </a:solidFill>
              </a:rPr>
              <a:t> Kadının ne istediğini bulmaya çalışın. “Kadının durumu nedir?” (Örneğin; şiddete ilk defa mı uğramış yoksa kadın uzun bir süreden beri mi istismar ediliyor?) </a:t>
            </a:r>
          </a:p>
          <a:p>
            <a:pPr algn="just"/>
            <a:r>
              <a:rPr lang="tr-TR" sz="2400" dirty="0">
                <a:solidFill>
                  <a:schemeClr val="bg2">
                    <a:lumMod val="25000"/>
                  </a:schemeClr>
                </a:solidFill>
              </a:rPr>
              <a:t>Kadın için karar almayın ve onu henüz emin olmadığı veya sonuçlarından korktuğu kararlara yöneltmeyin</a:t>
            </a:r>
            <a:r>
              <a:rPr lang="tr-TR" dirty="0">
                <a:solidFill>
                  <a:schemeClr val="bg2">
                    <a:lumMod val="25000"/>
                  </a:schemeClr>
                </a:solidFill>
              </a:rPr>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200" b="1" dirty="0">
                <a:solidFill>
                  <a:schemeClr val="bg2">
                    <a:lumMod val="25000"/>
                  </a:schemeClr>
                </a:solidFill>
              </a:rPr>
              <a:t>Danışma görüşmelerinde göz önünde bulundurulması gereken önemli noktalar</a:t>
            </a:r>
            <a:endParaRPr lang="tr-TR" sz="3200" b="1" dirty="0"/>
          </a:p>
        </p:txBody>
      </p:sp>
      <p:sp>
        <p:nvSpPr>
          <p:cNvPr id="3" name="2 İçerik Yer Tutucusu"/>
          <p:cNvSpPr>
            <a:spLocks noGrp="1"/>
          </p:cNvSpPr>
          <p:nvPr>
            <p:ph idx="1"/>
          </p:nvPr>
        </p:nvSpPr>
        <p:spPr>
          <a:xfrm>
            <a:off x="1115617" y="2133600"/>
            <a:ext cx="7418784" cy="3777622"/>
          </a:xfrm>
        </p:spPr>
        <p:txBody>
          <a:bodyPr>
            <a:noAutofit/>
          </a:bodyPr>
          <a:lstStyle/>
          <a:p>
            <a:r>
              <a:rPr lang="tr-TR" sz="2400" dirty="0">
                <a:solidFill>
                  <a:schemeClr val="bg2">
                    <a:lumMod val="25000"/>
                  </a:schemeClr>
                </a:solidFill>
              </a:rPr>
              <a:t>Kadına değişik imkânlar ve çözüm önerileri sunun ama boş ümitler vermeyin. </a:t>
            </a:r>
          </a:p>
          <a:p>
            <a:r>
              <a:rPr lang="tr-TR" sz="2400" dirty="0">
                <a:solidFill>
                  <a:schemeClr val="bg2">
                    <a:lumMod val="25000"/>
                  </a:schemeClr>
                </a:solidFill>
              </a:rPr>
              <a:t> Kadının kararlarını yargılamayın/değerlendirmeyin. </a:t>
            </a:r>
          </a:p>
          <a:p>
            <a:r>
              <a:rPr lang="tr-TR" sz="2400" dirty="0">
                <a:solidFill>
                  <a:schemeClr val="bg2">
                    <a:lumMod val="25000"/>
                  </a:schemeClr>
                </a:solidFill>
              </a:rPr>
              <a:t> Eğer varsa yaralarını (küçümsemeden) söz konusu edin. </a:t>
            </a:r>
          </a:p>
          <a:p>
            <a:r>
              <a:rPr lang="tr-TR" sz="2400" dirty="0">
                <a:solidFill>
                  <a:schemeClr val="bg2">
                    <a:lumMod val="25000"/>
                  </a:schemeClr>
                </a:solidFill>
              </a:rPr>
              <a:t> Kadının ve çocuklarının güvende olduğundan emin olun ve birlikte acil durum planı hazırlayın.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2415" y="476672"/>
            <a:ext cx="6589199" cy="1280890"/>
          </a:xfrm>
        </p:spPr>
        <p:txBody>
          <a:bodyPr>
            <a:normAutofit/>
          </a:bodyPr>
          <a:lstStyle/>
          <a:p>
            <a:pPr algn="ctr"/>
            <a:r>
              <a:rPr lang="tr-TR" b="1" dirty="0">
                <a:solidFill>
                  <a:schemeClr val="bg2">
                    <a:lumMod val="25000"/>
                  </a:schemeClr>
                </a:solidFill>
              </a:rPr>
              <a:t>Bir Danışmanın Asla Yapmaması Gerekenler</a:t>
            </a:r>
          </a:p>
        </p:txBody>
      </p:sp>
      <p:sp>
        <p:nvSpPr>
          <p:cNvPr id="3" name="2 İçerik Yer Tutucusu"/>
          <p:cNvSpPr>
            <a:spLocks noGrp="1"/>
          </p:cNvSpPr>
          <p:nvPr>
            <p:ph idx="1"/>
          </p:nvPr>
        </p:nvSpPr>
        <p:spPr>
          <a:xfrm>
            <a:off x="1939629" y="1916832"/>
            <a:ext cx="6591985" cy="4607768"/>
          </a:xfrm>
        </p:spPr>
        <p:txBody>
          <a:bodyPr>
            <a:noAutofit/>
          </a:bodyPr>
          <a:lstStyle/>
          <a:p>
            <a:r>
              <a:rPr lang="tr-TR" sz="2400" dirty="0">
                <a:solidFill>
                  <a:schemeClr val="bg2">
                    <a:lumMod val="25000"/>
                  </a:schemeClr>
                </a:solidFill>
              </a:rPr>
              <a:t>Manipüle etmek </a:t>
            </a:r>
          </a:p>
          <a:p>
            <a:r>
              <a:rPr lang="tr-TR" sz="2400" dirty="0">
                <a:solidFill>
                  <a:schemeClr val="bg2">
                    <a:lumMod val="25000"/>
                  </a:schemeClr>
                </a:solidFill>
              </a:rPr>
              <a:t>Tartışma ve kavga konuşmaları</a:t>
            </a:r>
          </a:p>
          <a:p>
            <a:r>
              <a:rPr lang="tr-TR" sz="2400" dirty="0">
                <a:solidFill>
                  <a:schemeClr val="bg2">
                    <a:lumMod val="25000"/>
                  </a:schemeClr>
                </a:solidFill>
              </a:rPr>
              <a:t>Kesin ve şok etkisi yaratan teşhis koymak</a:t>
            </a:r>
          </a:p>
          <a:p>
            <a:r>
              <a:rPr lang="tr-TR" sz="2400" dirty="0">
                <a:solidFill>
                  <a:schemeClr val="bg2">
                    <a:lumMod val="25000"/>
                  </a:schemeClr>
                </a:solidFill>
              </a:rPr>
              <a:t>Dogmatik (tartışılamayan öğreti) ifadeler kullanmak </a:t>
            </a:r>
          </a:p>
          <a:p>
            <a:r>
              <a:rPr lang="tr-TR" sz="2400" dirty="0">
                <a:solidFill>
                  <a:schemeClr val="bg2">
                    <a:lumMod val="25000"/>
                  </a:schemeClr>
                </a:solidFill>
              </a:rPr>
              <a:t>Öznel yorumlarda bulunmak  Genelleştirmek</a:t>
            </a:r>
          </a:p>
          <a:p>
            <a:r>
              <a:rPr lang="tr-TR" sz="2400" dirty="0">
                <a:solidFill>
                  <a:schemeClr val="bg2">
                    <a:lumMod val="25000"/>
                  </a:schemeClr>
                </a:solidFill>
              </a:rPr>
              <a:t>Önemsizleştirmek</a:t>
            </a:r>
          </a:p>
          <a:p>
            <a:r>
              <a:rPr lang="tr-TR" sz="2400" dirty="0">
                <a:solidFill>
                  <a:schemeClr val="bg2">
                    <a:lumMod val="25000"/>
                  </a:schemeClr>
                </a:solidFill>
              </a:rPr>
              <a:t>Değerlendirmek (ahlaki değerlendirmelerde bulunmak)</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476672"/>
            <a:ext cx="6589199" cy="1280890"/>
          </a:xfrm>
        </p:spPr>
        <p:txBody>
          <a:bodyPr>
            <a:normAutofit fontScale="90000"/>
          </a:bodyPr>
          <a:lstStyle/>
          <a:p>
            <a:pPr algn="ctr"/>
            <a:r>
              <a:rPr lang="tr-TR" sz="3200" b="1" dirty="0">
                <a:solidFill>
                  <a:schemeClr val="bg2">
                    <a:lumMod val="25000"/>
                  </a:schemeClr>
                </a:solidFill>
              </a:rPr>
              <a:t>Danışma görüşmelerinde göz önünde bulundurulması gereken önemli noktalar</a:t>
            </a:r>
            <a:endParaRPr lang="tr-TR" sz="3200" b="1" dirty="0"/>
          </a:p>
        </p:txBody>
      </p:sp>
      <p:sp>
        <p:nvSpPr>
          <p:cNvPr id="3" name="2 İçerik Yer Tutucusu"/>
          <p:cNvSpPr>
            <a:spLocks noGrp="1"/>
          </p:cNvSpPr>
          <p:nvPr>
            <p:ph idx="1"/>
          </p:nvPr>
        </p:nvSpPr>
        <p:spPr>
          <a:xfrm>
            <a:off x="1403648" y="2348880"/>
            <a:ext cx="7310105" cy="3777622"/>
          </a:xfrm>
        </p:spPr>
        <p:txBody>
          <a:bodyPr>
            <a:normAutofit lnSpcReduction="10000"/>
          </a:bodyPr>
          <a:lstStyle/>
          <a:p>
            <a:r>
              <a:rPr lang="tr-TR" sz="2400" dirty="0">
                <a:solidFill>
                  <a:schemeClr val="bg2">
                    <a:lumMod val="25000"/>
                  </a:schemeClr>
                </a:solidFill>
              </a:rPr>
              <a:t>Kulak vermemek ( görüşme esnasında kendini kapamak)</a:t>
            </a:r>
          </a:p>
          <a:p>
            <a:r>
              <a:rPr lang="tr-TR" sz="2400" dirty="0" err="1">
                <a:solidFill>
                  <a:schemeClr val="bg2">
                    <a:lumMod val="25000"/>
                  </a:schemeClr>
                </a:solidFill>
              </a:rPr>
              <a:t>Rasyonalize</a:t>
            </a:r>
            <a:r>
              <a:rPr lang="tr-TR" sz="2400" dirty="0">
                <a:solidFill>
                  <a:schemeClr val="bg2">
                    <a:lumMod val="25000"/>
                  </a:schemeClr>
                </a:solidFill>
              </a:rPr>
              <a:t> etmek (duyguları hesaba katmadan gerçekçi yaklaşım) </a:t>
            </a:r>
          </a:p>
          <a:p>
            <a:r>
              <a:rPr lang="tr-TR" sz="2400" dirty="0">
                <a:solidFill>
                  <a:schemeClr val="bg2">
                    <a:lumMod val="25000"/>
                  </a:schemeClr>
                </a:solidFill>
              </a:rPr>
              <a:t>Projeksiyon (öznel yansıtma, özdeşleşme)</a:t>
            </a:r>
          </a:p>
          <a:p>
            <a:r>
              <a:rPr lang="tr-TR" sz="2400" dirty="0">
                <a:solidFill>
                  <a:schemeClr val="bg2">
                    <a:lumMod val="25000"/>
                  </a:schemeClr>
                </a:solidFill>
              </a:rPr>
              <a:t>Tek taraflı tanımlamak (mesafe ve kontrolü kaybetmek) </a:t>
            </a:r>
          </a:p>
          <a:p>
            <a:r>
              <a:rPr lang="tr-TR" sz="2400" dirty="0">
                <a:solidFill>
                  <a:schemeClr val="bg2">
                    <a:lumMod val="25000"/>
                  </a:schemeClr>
                </a:solidFill>
              </a:rPr>
              <a:t>Tespit etmek, tutturmak (kendini belli bir role sabitlemek)</a:t>
            </a:r>
          </a:p>
          <a:p>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404664"/>
            <a:ext cx="6589199" cy="1280890"/>
          </a:xfrm>
        </p:spPr>
        <p:txBody>
          <a:bodyPr>
            <a:normAutofit fontScale="90000"/>
          </a:bodyPr>
          <a:lstStyle/>
          <a:p>
            <a:pPr algn="ctr"/>
            <a:r>
              <a:rPr lang="tr-TR" sz="3200" b="1" dirty="0">
                <a:solidFill>
                  <a:schemeClr val="bg2">
                    <a:lumMod val="25000"/>
                  </a:schemeClr>
                </a:solidFill>
              </a:rPr>
              <a:t>Danışma görüşmelerinde göz önünde bulundurulması gereken önemli noktalar</a:t>
            </a:r>
            <a:endParaRPr lang="tr-TR" sz="3200" b="1" dirty="0"/>
          </a:p>
        </p:txBody>
      </p:sp>
      <p:sp>
        <p:nvSpPr>
          <p:cNvPr id="3" name="2 İçerik Yer Tutucusu"/>
          <p:cNvSpPr>
            <a:spLocks noGrp="1"/>
          </p:cNvSpPr>
          <p:nvPr>
            <p:ph idx="1"/>
          </p:nvPr>
        </p:nvSpPr>
        <p:spPr>
          <a:xfrm>
            <a:off x="1043608" y="2132856"/>
            <a:ext cx="7669266" cy="3777622"/>
          </a:xfrm>
        </p:spPr>
        <p:txBody>
          <a:bodyPr/>
          <a:lstStyle/>
          <a:p>
            <a:r>
              <a:rPr lang="tr-TR" sz="2400" dirty="0">
                <a:solidFill>
                  <a:schemeClr val="bg2">
                    <a:lumMod val="25000"/>
                  </a:schemeClr>
                </a:solidFill>
              </a:rPr>
              <a:t>Soyutlaştırmak (tecrit etmek)</a:t>
            </a:r>
          </a:p>
          <a:p>
            <a:r>
              <a:rPr lang="tr-TR" sz="2400" dirty="0">
                <a:solidFill>
                  <a:schemeClr val="bg2">
                    <a:lumMod val="25000"/>
                  </a:schemeClr>
                </a:solidFill>
              </a:rPr>
              <a:t>Sınamak, sorguya çekmek (öğretmek, nutuk atmak)</a:t>
            </a:r>
          </a:p>
          <a:p>
            <a:r>
              <a:rPr lang="tr-TR" sz="2400" dirty="0">
                <a:solidFill>
                  <a:schemeClr val="bg2">
                    <a:lumMod val="25000"/>
                  </a:schemeClr>
                </a:solidFill>
              </a:rPr>
              <a:t>Konudan uzaklaşmak (konudan uzaklaşıp, köşede kalmış problemleri ele alma) </a:t>
            </a:r>
          </a:p>
          <a:p>
            <a:r>
              <a:rPr lang="tr-TR" sz="2400" dirty="0">
                <a:solidFill>
                  <a:schemeClr val="bg2">
                    <a:lumMod val="25000"/>
                  </a:schemeClr>
                </a:solidFill>
              </a:rPr>
              <a:t>Yönetme/yöneltme (fonksiyon değiştirme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9185" y="692696"/>
            <a:ext cx="6589199" cy="936104"/>
          </a:xfrm>
        </p:spPr>
        <p:txBody>
          <a:bodyPr>
            <a:normAutofit fontScale="90000"/>
          </a:bodyPr>
          <a:lstStyle/>
          <a:p>
            <a:r>
              <a:rPr lang="tr-TR" sz="3200" b="1" dirty="0">
                <a:solidFill>
                  <a:schemeClr val="bg2">
                    <a:lumMod val="25000"/>
                  </a:schemeClr>
                </a:solidFill>
              </a:rPr>
              <a:t>Bireysel danışmanlık ve güçlenme</a:t>
            </a:r>
          </a:p>
        </p:txBody>
      </p:sp>
      <p:sp>
        <p:nvSpPr>
          <p:cNvPr id="3" name="2 İçerik Yer Tutucusu"/>
          <p:cNvSpPr>
            <a:spLocks noGrp="1"/>
          </p:cNvSpPr>
          <p:nvPr>
            <p:ph idx="1"/>
          </p:nvPr>
        </p:nvSpPr>
        <p:spPr>
          <a:xfrm>
            <a:off x="1133851" y="1340768"/>
            <a:ext cx="7416823" cy="5146518"/>
          </a:xfrm>
        </p:spPr>
        <p:txBody>
          <a:bodyPr>
            <a:noAutofit/>
          </a:bodyPr>
          <a:lstStyle/>
          <a:p>
            <a:pPr algn="just"/>
            <a:r>
              <a:rPr lang="tr-TR" sz="2400" dirty="0">
                <a:solidFill>
                  <a:schemeClr val="bg2">
                    <a:lumMod val="10000"/>
                  </a:schemeClr>
                </a:solidFill>
              </a:rPr>
              <a:t>Bireysel danışmanlık seansları sırasında kadının kaygıları öğrenilir, ihtiyaçları değerlendirilir ve buna göre öncelikler belirlenir. </a:t>
            </a:r>
          </a:p>
          <a:p>
            <a:pPr algn="just"/>
            <a:r>
              <a:rPr lang="tr-TR" sz="2400" dirty="0">
                <a:solidFill>
                  <a:schemeClr val="bg2">
                    <a:lumMod val="10000"/>
                  </a:schemeClr>
                </a:solidFill>
              </a:rPr>
              <a:t>Daha sonra danışmanlık ve destek için bir bireysel program yapılır. </a:t>
            </a:r>
          </a:p>
          <a:p>
            <a:pPr algn="just"/>
            <a:r>
              <a:rPr lang="tr-TR" sz="2400" dirty="0">
                <a:solidFill>
                  <a:schemeClr val="bg2">
                    <a:lumMod val="10000"/>
                  </a:schemeClr>
                </a:solidFill>
              </a:rPr>
              <a:t>Uzmanın işi kadınla mümkün olan tüm seçenekleri tartışmak ve kadının amaçlarına ulaşmasına destek olmaktır.</a:t>
            </a:r>
          </a:p>
          <a:p>
            <a:pPr algn="just"/>
            <a:r>
              <a:rPr lang="tr-TR" sz="2400" dirty="0">
                <a:solidFill>
                  <a:schemeClr val="bg2">
                    <a:lumMod val="10000"/>
                  </a:schemeClr>
                </a:solidFill>
              </a:rPr>
              <a:t> Kadınların kendi kararlarını verirken desteğe ihtiyaçları vardır.</a:t>
            </a:r>
          </a:p>
          <a:p>
            <a:pPr algn="just"/>
            <a:r>
              <a:rPr lang="tr-TR" sz="2400" dirty="0">
                <a:solidFill>
                  <a:schemeClr val="bg2">
                    <a:lumMod val="10000"/>
                  </a:schemeClr>
                </a:solidFill>
              </a:rPr>
              <a:t> Güçlenmek, özsaygısını kazanmak ve geleceği hakkında bağımsız karar verebilmek için yardım alması gerekir.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96118"/>
            <a:ext cx="6589199" cy="1004690"/>
          </a:xfrm>
        </p:spPr>
        <p:txBody>
          <a:bodyPr>
            <a:normAutofit fontScale="90000"/>
          </a:bodyPr>
          <a:lstStyle/>
          <a:p>
            <a:r>
              <a:rPr lang="tr-TR" sz="3200" b="1" dirty="0">
                <a:solidFill>
                  <a:schemeClr val="bg2">
                    <a:lumMod val="25000"/>
                  </a:schemeClr>
                </a:solidFill>
              </a:rPr>
              <a:t>Bireysel danışmanlık ve güçlenme</a:t>
            </a:r>
            <a:endParaRPr lang="tr-TR" sz="3200" b="1" dirty="0"/>
          </a:p>
        </p:txBody>
      </p:sp>
      <p:sp>
        <p:nvSpPr>
          <p:cNvPr id="3" name="2 İçerik Yer Tutucusu"/>
          <p:cNvSpPr>
            <a:spLocks noGrp="1"/>
          </p:cNvSpPr>
          <p:nvPr>
            <p:ph idx="1"/>
          </p:nvPr>
        </p:nvSpPr>
        <p:spPr>
          <a:xfrm>
            <a:off x="1043609" y="1412776"/>
            <a:ext cx="7490792" cy="4498446"/>
          </a:xfrm>
        </p:spPr>
        <p:txBody>
          <a:bodyPr>
            <a:noAutofit/>
          </a:bodyPr>
          <a:lstStyle/>
          <a:p>
            <a:pPr algn="just"/>
            <a:r>
              <a:rPr lang="tr-TR" sz="2400" dirty="0">
                <a:solidFill>
                  <a:schemeClr val="bg2">
                    <a:lumMod val="25000"/>
                  </a:schemeClr>
                </a:solidFill>
              </a:rPr>
              <a:t>Bu süreçte kadına seçme gücü ve hakkı olduğunu, kendi hayatıyla ilgili ne yapacağını belirleyebileceğini hissettirmek önemlidir. </a:t>
            </a:r>
          </a:p>
          <a:p>
            <a:pPr algn="just"/>
            <a:r>
              <a:rPr lang="tr-TR" sz="2400" dirty="0">
                <a:solidFill>
                  <a:schemeClr val="bg2">
                    <a:lumMod val="25000"/>
                  </a:schemeClr>
                </a:solidFill>
              </a:rPr>
              <a:t>Kadının ne zaman isterse şiddet konusundaki deneyimleri hakkında konuşma, düşünme fırsatı olmalıdır.</a:t>
            </a:r>
          </a:p>
          <a:p>
            <a:pPr algn="just"/>
            <a:r>
              <a:rPr lang="tr-TR" sz="2400" dirty="0">
                <a:solidFill>
                  <a:schemeClr val="bg2">
                    <a:lumMod val="25000"/>
                  </a:schemeClr>
                </a:solidFill>
              </a:rPr>
              <a:t>Şiddet kurbanı kadınların, istismar özellikle de cinsel istismar deneyimlerine ilişkin konuşacak güven ve cesareti toplayabilmeleri için bazen uzun bir zamana ihtiyaç duyabilecekleri akılda tutulmalıdır.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6BCABE-43BF-499B-A2A2-1FABFB4BAD71}"/>
              </a:ext>
            </a:extLst>
          </p:cNvPr>
          <p:cNvSpPr>
            <a:spLocks noGrp="1"/>
          </p:cNvSpPr>
          <p:nvPr>
            <p:ph type="title"/>
          </p:nvPr>
        </p:nvSpPr>
        <p:spPr>
          <a:xfrm>
            <a:off x="1403648" y="620688"/>
            <a:ext cx="7467600" cy="868346"/>
          </a:xfrm>
        </p:spPr>
        <p:txBody>
          <a:bodyPr>
            <a:normAutofit/>
          </a:bodyPr>
          <a:lstStyle/>
          <a:p>
            <a:pPr algn="ctr"/>
            <a:r>
              <a:rPr lang="tr-TR" sz="3200" b="1" dirty="0">
                <a:solidFill>
                  <a:schemeClr val="bg2">
                    <a:lumMod val="25000"/>
                  </a:schemeClr>
                </a:solidFill>
              </a:rPr>
              <a:t>Şiddettin Etkileri</a:t>
            </a:r>
            <a:endParaRPr lang="tr-TR" sz="3200" b="1" spc="-113" dirty="0">
              <a:solidFill>
                <a:schemeClr val="bg1"/>
              </a:solidFill>
              <a:latin typeface="Calibri" panose="020F0502020204030204" pitchFamily="34" charset="0"/>
              <a:cs typeface="Arial" pitchFamily="34" charset="0"/>
            </a:endParaRPr>
          </a:p>
        </p:txBody>
      </p:sp>
      <p:sp>
        <p:nvSpPr>
          <p:cNvPr id="4" name="3 İçerik Yer Tutucusu"/>
          <p:cNvSpPr>
            <a:spLocks noGrp="1"/>
          </p:cNvSpPr>
          <p:nvPr>
            <p:ph idx="1"/>
          </p:nvPr>
        </p:nvSpPr>
        <p:spPr>
          <a:xfrm>
            <a:off x="1047936" y="1772816"/>
            <a:ext cx="8077200" cy="3777622"/>
          </a:xfrm>
        </p:spPr>
        <p:txBody>
          <a:bodyPr>
            <a:normAutofit/>
          </a:bodyPr>
          <a:lstStyle/>
          <a:p>
            <a:pPr marL="0" indent="0">
              <a:buNone/>
            </a:pPr>
            <a:r>
              <a:rPr lang="tr-TR" sz="2400" dirty="0">
                <a:solidFill>
                  <a:schemeClr val="bg2">
                    <a:lumMod val="25000"/>
                  </a:schemeClr>
                </a:solidFill>
              </a:rPr>
              <a:t>Örneğin, fiziksel şiddete uğramış kadınlar sıklıkla istismarcının, eğer kaçmaya kalkarlarsa, çocuklarını, ebeveynlerini ya da sığındıkları arkadaşlarını öldürmekle tehdit ettiğini belirtirler’’.</a:t>
            </a:r>
          </a:p>
          <a:p>
            <a:pPr marL="0" indent="0">
              <a:buNone/>
            </a:pPr>
            <a:endParaRPr lang="tr-TR" sz="2400" dirty="0">
              <a:solidFill>
                <a:schemeClr val="bg2">
                  <a:lumMod val="25000"/>
                </a:schemeClr>
              </a:solidFill>
            </a:endParaRPr>
          </a:p>
          <a:p>
            <a:pPr marL="0" indent="0">
              <a:buNone/>
            </a:pPr>
            <a:r>
              <a:rPr lang="tr-TR" sz="2400" dirty="0">
                <a:solidFill>
                  <a:schemeClr val="bg2">
                    <a:lumMod val="25000"/>
                  </a:schemeClr>
                </a:solidFill>
              </a:rPr>
              <a:t>                              (</a:t>
            </a:r>
            <a:r>
              <a:rPr lang="tr-TR" sz="2400" dirty="0" err="1">
                <a:solidFill>
                  <a:schemeClr val="bg2">
                    <a:lumMod val="25000"/>
                  </a:schemeClr>
                </a:solidFill>
              </a:rPr>
              <a:t>Herman</a:t>
            </a:r>
            <a:r>
              <a:rPr lang="tr-TR" sz="2400" dirty="0">
                <a:solidFill>
                  <a:schemeClr val="bg2">
                    <a:lumMod val="25000"/>
                  </a:schemeClr>
                </a:solidFill>
              </a:rPr>
              <a:t>, 1992)</a:t>
            </a:r>
          </a:p>
        </p:txBody>
      </p:sp>
    </p:spTree>
    <p:extLst>
      <p:ext uri="{BB962C8B-B14F-4D97-AF65-F5344CB8AC3E}">
        <p14:creationId xmlns:p14="http://schemas.microsoft.com/office/powerpoint/2010/main" val="22028306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772331"/>
            <a:ext cx="6589199" cy="1280890"/>
          </a:xfrm>
        </p:spPr>
        <p:txBody>
          <a:bodyPr>
            <a:normAutofit/>
          </a:bodyPr>
          <a:lstStyle/>
          <a:p>
            <a:r>
              <a:rPr lang="tr-TR" sz="2800" b="1" dirty="0">
                <a:solidFill>
                  <a:schemeClr val="bg2">
                    <a:lumMod val="25000"/>
                  </a:schemeClr>
                </a:solidFill>
              </a:rPr>
              <a:t>Bireysel Danışmanlık ve Güçlenme</a:t>
            </a:r>
            <a:endParaRPr lang="tr-TR" sz="2800" b="1" dirty="0"/>
          </a:p>
        </p:txBody>
      </p:sp>
      <p:sp>
        <p:nvSpPr>
          <p:cNvPr id="3" name="2 İçerik Yer Tutucusu"/>
          <p:cNvSpPr>
            <a:spLocks noGrp="1"/>
          </p:cNvSpPr>
          <p:nvPr>
            <p:ph idx="1"/>
          </p:nvPr>
        </p:nvSpPr>
        <p:spPr>
          <a:xfrm>
            <a:off x="899592" y="1412776"/>
            <a:ext cx="7704856" cy="5074510"/>
          </a:xfrm>
        </p:spPr>
        <p:txBody>
          <a:bodyPr>
            <a:noAutofit/>
          </a:bodyPr>
          <a:lstStyle/>
          <a:p>
            <a:pPr algn="just"/>
            <a:r>
              <a:rPr lang="tr-TR" sz="2000" dirty="0">
                <a:solidFill>
                  <a:schemeClr val="bg2">
                    <a:lumMod val="25000"/>
                  </a:schemeClr>
                </a:solidFill>
              </a:rPr>
              <a:t>Danışmanın desteğiyle şiddete uğrayan kadın saldırganın kendi üzerinde iktidar ve denetim kurmak için hangi stratejileri kullandığını anlamaya başlar.</a:t>
            </a:r>
          </a:p>
          <a:p>
            <a:pPr algn="just"/>
            <a:r>
              <a:rPr lang="tr-TR" sz="2000" dirty="0">
                <a:solidFill>
                  <a:schemeClr val="bg2">
                    <a:lumMod val="25000"/>
                  </a:schemeClr>
                </a:solidFill>
              </a:rPr>
              <a:t> Bunu anlaması, kadının direnmek ve kendini korumak için yöntemler geliştirmesini mümkün kılar.</a:t>
            </a:r>
          </a:p>
          <a:p>
            <a:pPr algn="just"/>
            <a:r>
              <a:rPr lang="tr-TR" sz="2000" dirty="0">
                <a:solidFill>
                  <a:schemeClr val="bg2">
                    <a:lumMod val="25000"/>
                  </a:schemeClr>
                </a:solidFill>
              </a:rPr>
              <a:t> Ayrıca </a:t>
            </a:r>
            <a:r>
              <a:rPr lang="tr-TR" sz="2000" dirty="0" err="1">
                <a:solidFill>
                  <a:schemeClr val="bg2">
                    <a:lumMod val="25000"/>
                  </a:schemeClr>
                </a:solidFill>
              </a:rPr>
              <a:t>sığınmaevinde</a:t>
            </a:r>
            <a:r>
              <a:rPr lang="tr-TR" sz="2000" dirty="0">
                <a:solidFill>
                  <a:schemeClr val="bg2">
                    <a:lumMod val="25000"/>
                  </a:schemeClr>
                </a:solidFill>
              </a:rPr>
              <a:t> çalışan danışmanlar resmi kurumlarla başa çıkmak zorunda kalan kadına uygulanabilir türden yardım sağlamalı; polise, mahkemeye veya başka resmi kurumlara giderken ona eşlik etmelidir, yasal işlemler ve duruşmalar için hazırlanmasına yardımcı olmalıdırlar.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5" y="696118"/>
            <a:ext cx="7272808" cy="572642"/>
          </a:xfrm>
        </p:spPr>
        <p:txBody>
          <a:bodyPr>
            <a:normAutofit fontScale="90000"/>
          </a:bodyPr>
          <a:lstStyle/>
          <a:p>
            <a:r>
              <a:rPr lang="tr-TR" sz="3200" b="1" dirty="0">
                <a:solidFill>
                  <a:schemeClr val="bg2">
                    <a:lumMod val="25000"/>
                  </a:schemeClr>
                </a:solidFill>
              </a:rPr>
              <a:t>Bireysel Danışmanlık ve Güçlenme</a:t>
            </a:r>
            <a:endParaRPr lang="tr-TR" sz="3200" b="1" dirty="0"/>
          </a:p>
        </p:txBody>
      </p:sp>
      <p:sp>
        <p:nvSpPr>
          <p:cNvPr id="3" name="2 İçerik Yer Tutucusu"/>
          <p:cNvSpPr>
            <a:spLocks noGrp="1"/>
          </p:cNvSpPr>
          <p:nvPr>
            <p:ph idx="1"/>
          </p:nvPr>
        </p:nvSpPr>
        <p:spPr>
          <a:xfrm>
            <a:off x="971600" y="1700808"/>
            <a:ext cx="7488832" cy="3777622"/>
          </a:xfrm>
        </p:spPr>
        <p:txBody>
          <a:bodyPr>
            <a:normAutofit/>
          </a:bodyPr>
          <a:lstStyle/>
          <a:p>
            <a:pPr algn="just"/>
            <a:r>
              <a:rPr lang="tr-TR" sz="2400" dirty="0">
                <a:solidFill>
                  <a:schemeClr val="bg2">
                    <a:lumMod val="25000"/>
                  </a:schemeClr>
                </a:solidFill>
              </a:rPr>
              <a:t>Kadınların toplumdaki rolü, toplumsal cinsiyet kalıpları, toplumsal cinsiyet eşitliği ve benzer konularda kadınla sohbet etmek ve onun bir kadın olarak kendi rolü hakkındaki </a:t>
            </a:r>
            <a:r>
              <a:rPr lang="tr-TR" sz="2400" dirty="0" err="1">
                <a:solidFill>
                  <a:schemeClr val="bg2">
                    <a:lumMod val="25000"/>
                  </a:schemeClr>
                </a:solidFill>
              </a:rPr>
              <a:t>farkındalığını</a:t>
            </a:r>
            <a:r>
              <a:rPr lang="tr-TR" sz="2400" dirty="0">
                <a:solidFill>
                  <a:schemeClr val="bg2">
                    <a:lumMod val="25000"/>
                  </a:schemeClr>
                </a:solidFill>
              </a:rPr>
              <a:t> artırmak da kadının bilinçlenmesi açısından önemlidir.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62912"/>
            <a:ext cx="7019287" cy="716658"/>
          </a:xfrm>
        </p:spPr>
        <p:txBody>
          <a:bodyPr>
            <a:normAutofit/>
          </a:bodyPr>
          <a:lstStyle/>
          <a:p>
            <a:r>
              <a:rPr lang="tr-TR" sz="3200" b="1" dirty="0">
                <a:solidFill>
                  <a:schemeClr val="bg2">
                    <a:lumMod val="25000"/>
                  </a:schemeClr>
                </a:solidFill>
              </a:rPr>
              <a:t>Bireysel Danışmanlık ve Güçlenme</a:t>
            </a:r>
            <a:endParaRPr lang="tr-TR" sz="3200" b="1" dirty="0"/>
          </a:p>
        </p:txBody>
      </p:sp>
      <p:sp>
        <p:nvSpPr>
          <p:cNvPr id="3" name="2 İçerik Yer Tutucusu"/>
          <p:cNvSpPr>
            <a:spLocks noGrp="1"/>
          </p:cNvSpPr>
          <p:nvPr>
            <p:ph idx="1"/>
          </p:nvPr>
        </p:nvSpPr>
        <p:spPr>
          <a:xfrm>
            <a:off x="827584" y="1700808"/>
            <a:ext cx="7706816" cy="3777622"/>
          </a:xfrm>
        </p:spPr>
        <p:txBody>
          <a:bodyPr>
            <a:noAutofit/>
          </a:bodyPr>
          <a:lstStyle/>
          <a:p>
            <a:pPr algn="just"/>
            <a:r>
              <a:rPr lang="tr-TR" sz="2400" dirty="0">
                <a:solidFill>
                  <a:schemeClr val="bg2">
                    <a:lumMod val="25000"/>
                  </a:schemeClr>
                </a:solidFill>
              </a:rPr>
              <a:t>Danışmanın amacının kadınları ve çocukları güçlendirmek olduğu akılda tutulurken bile “kadınla birlikte hareket etmek” yerine, “kadının yerine hareket etme” tehlikesi vardır. Bu tehlike yardım arayan kadın ile danışman arasındaki kaçınılmaz güç eşitsizliğinden kaynaklanır. </a:t>
            </a:r>
          </a:p>
          <a:p>
            <a:pPr algn="just"/>
            <a:r>
              <a:rPr lang="tr-TR" sz="2400" dirty="0">
                <a:solidFill>
                  <a:schemeClr val="bg2">
                    <a:lumMod val="25000"/>
                  </a:schemeClr>
                </a:solidFill>
              </a:rPr>
              <a:t>Önemli olan, danışmanın kadının şiddet içeren ilişkisi hakkında sürekli akıl yürüterek kadının güçsüzleştirilmesine değil, kadınla birlikte hareket ederek kadının desteklendiğini hissetmesine hizmet etmesidir.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77656" y="692696"/>
            <a:ext cx="6589199" cy="1280890"/>
          </a:xfrm>
        </p:spPr>
        <p:txBody>
          <a:bodyPr>
            <a:normAutofit/>
          </a:bodyPr>
          <a:lstStyle/>
          <a:p>
            <a:r>
              <a:rPr lang="tr-TR" sz="3200" b="1" dirty="0">
                <a:solidFill>
                  <a:schemeClr val="bg2">
                    <a:lumMod val="25000"/>
                  </a:schemeClr>
                </a:solidFill>
              </a:rPr>
              <a:t>Psikolojik Destek</a:t>
            </a:r>
          </a:p>
        </p:txBody>
      </p:sp>
      <p:sp>
        <p:nvSpPr>
          <p:cNvPr id="3" name="2 İçerik Yer Tutucusu"/>
          <p:cNvSpPr>
            <a:spLocks noGrp="1"/>
          </p:cNvSpPr>
          <p:nvPr>
            <p:ph idx="1"/>
          </p:nvPr>
        </p:nvSpPr>
        <p:spPr>
          <a:xfrm>
            <a:off x="685529" y="1905000"/>
            <a:ext cx="7848871" cy="3777622"/>
          </a:xfrm>
        </p:spPr>
        <p:txBody>
          <a:bodyPr>
            <a:normAutofit/>
          </a:bodyPr>
          <a:lstStyle/>
          <a:p>
            <a:pPr algn="just"/>
            <a:r>
              <a:rPr lang="tr-TR" sz="2400" dirty="0">
                <a:solidFill>
                  <a:schemeClr val="bg2">
                    <a:lumMod val="25000"/>
                  </a:schemeClr>
                </a:solidFill>
              </a:rPr>
              <a:t>Danışma hizmetinin başka bir işlevi de vardır ki bu şiddete uğrayan kadınların </a:t>
            </a:r>
            <a:r>
              <a:rPr lang="tr-TR" sz="2400" dirty="0" err="1">
                <a:solidFill>
                  <a:schemeClr val="bg2">
                    <a:lumMod val="25000"/>
                  </a:schemeClr>
                </a:solidFill>
              </a:rPr>
              <a:t>travmatik</a:t>
            </a:r>
            <a:r>
              <a:rPr lang="tr-TR" sz="2400" dirty="0">
                <a:solidFill>
                  <a:schemeClr val="bg2">
                    <a:lumMod val="25000"/>
                  </a:schemeClr>
                </a:solidFill>
              </a:rPr>
              <a:t> deneyimlerini dile dökebildikleri, duygu ve düşüncelerini çekinmeden anlatabildikleri, yargılanmadan ve eleştirilmeden dinlendiklerine emin oldukları, </a:t>
            </a:r>
            <a:r>
              <a:rPr lang="tr-TR" sz="2400" dirty="0" err="1">
                <a:solidFill>
                  <a:schemeClr val="bg2">
                    <a:lumMod val="25000"/>
                  </a:schemeClr>
                </a:solidFill>
              </a:rPr>
              <a:t>pisko</a:t>
            </a:r>
            <a:r>
              <a:rPr lang="tr-TR" sz="2400" dirty="0">
                <a:solidFill>
                  <a:schemeClr val="bg2">
                    <a:lumMod val="25000"/>
                  </a:schemeClr>
                </a:solidFill>
              </a:rPr>
              <a:t>-sosyal destek alabilecekleri danışmanlık görüşmeleridir.</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77400" y="620688"/>
            <a:ext cx="6589199" cy="1280890"/>
          </a:xfrm>
        </p:spPr>
        <p:txBody>
          <a:bodyPr>
            <a:normAutofit/>
          </a:bodyPr>
          <a:lstStyle/>
          <a:p>
            <a:pPr algn="ctr"/>
            <a:r>
              <a:rPr lang="tr-TR" sz="3200" b="1" dirty="0">
                <a:solidFill>
                  <a:schemeClr val="bg2">
                    <a:lumMod val="25000"/>
                  </a:schemeClr>
                </a:solidFill>
              </a:rPr>
              <a:t>Psikolojik Destek</a:t>
            </a:r>
            <a:endParaRPr lang="tr-TR" sz="3200" b="1" dirty="0"/>
          </a:p>
        </p:txBody>
      </p:sp>
      <p:sp>
        <p:nvSpPr>
          <p:cNvPr id="3" name="2 İçerik Yer Tutucusu"/>
          <p:cNvSpPr>
            <a:spLocks noGrp="1"/>
          </p:cNvSpPr>
          <p:nvPr>
            <p:ph idx="1"/>
          </p:nvPr>
        </p:nvSpPr>
        <p:spPr>
          <a:xfrm>
            <a:off x="1277400" y="1772816"/>
            <a:ext cx="7257000" cy="3777622"/>
          </a:xfrm>
        </p:spPr>
        <p:txBody>
          <a:bodyPr>
            <a:normAutofit/>
          </a:bodyPr>
          <a:lstStyle/>
          <a:p>
            <a:pPr algn="just"/>
            <a:r>
              <a:rPr lang="tr-TR" sz="2400" dirty="0">
                <a:solidFill>
                  <a:schemeClr val="bg2">
                    <a:lumMod val="25000"/>
                  </a:schemeClr>
                </a:solidFill>
              </a:rPr>
              <a:t>Bu bölümde daha iyi algılanabilmesi için aşağıda sıralanan konular birbirlerinden ayrılarak ele alınmıştır. </a:t>
            </a:r>
          </a:p>
          <a:p>
            <a:pPr algn="just"/>
            <a:r>
              <a:rPr lang="tr-TR" sz="2400" dirty="0">
                <a:solidFill>
                  <a:schemeClr val="bg2">
                    <a:lumMod val="25000"/>
                  </a:schemeClr>
                </a:solidFill>
              </a:rPr>
              <a:t>Kuşkusuz bu konular uygulamada birbirlerini kapsarlar. </a:t>
            </a:r>
          </a:p>
          <a:p>
            <a:pPr algn="just"/>
            <a:r>
              <a:rPr lang="tr-TR" sz="2400" dirty="0">
                <a:solidFill>
                  <a:schemeClr val="bg2">
                    <a:lumMod val="25000"/>
                  </a:schemeClr>
                </a:solidFill>
              </a:rPr>
              <a:t>Her danışman karşılaştığı her olayda özel farklılıkları olsa da bu temaların karışımını içeren problem alanlarını ele alır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Psikolojik Destek</a:t>
            </a:r>
            <a:endParaRPr lang="tr-TR" sz="3200" b="1" dirty="0"/>
          </a:p>
        </p:txBody>
      </p:sp>
      <p:sp>
        <p:nvSpPr>
          <p:cNvPr id="3" name="2 İçerik Yer Tutucusu"/>
          <p:cNvSpPr>
            <a:spLocks noGrp="1"/>
          </p:cNvSpPr>
          <p:nvPr>
            <p:ph idx="1"/>
          </p:nvPr>
        </p:nvSpPr>
        <p:spPr>
          <a:xfrm>
            <a:off x="1043608" y="1700808"/>
            <a:ext cx="7490792" cy="3777622"/>
          </a:xfrm>
        </p:spPr>
        <p:txBody>
          <a:bodyPr>
            <a:normAutofit fontScale="92500"/>
          </a:bodyPr>
          <a:lstStyle/>
          <a:p>
            <a:pPr algn="just"/>
            <a:r>
              <a:rPr lang="tr-TR" sz="2400" dirty="0">
                <a:solidFill>
                  <a:schemeClr val="bg2">
                    <a:lumMod val="25000"/>
                  </a:schemeClr>
                </a:solidFill>
              </a:rPr>
              <a:t>Şiddete uğrayan kadın eşinden ayrılmak istese de istemese de, kadının yaşadığı şiddetin geçmişi çok eskiye dayansa da dayanmasa da, cinsel şiddet içerse de içermese de her olay özeldir ve ne şematik olarak değerlendirilebilir ne de şematik olarak çözülebilir.</a:t>
            </a:r>
          </a:p>
          <a:p>
            <a:pPr algn="just"/>
            <a:r>
              <a:rPr lang="tr-TR" sz="2400" dirty="0">
                <a:solidFill>
                  <a:schemeClr val="bg2">
                    <a:lumMod val="25000"/>
                  </a:schemeClr>
                </a:solidFill>
              </a:rPr>
              <a:t> Bu nedenle burada verilen bilgiler “Reçete” olarak anlaşılmamalı, aksine danışma görüşmelerinde yardımcı olabilecek genel bilgiler olarak algılanmalıdır</a:t>
            </a:r>
            <a:r>
              <a:rPr lang="tr-TR" dirty="0">
                <a:solidFill>
                  <a:schemeClr val="bg2">
                    <a:lumMod val="25000"/>
                  </a:schemeClr>
                </a:solidFill>
              </a:rPr>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69883"/>
            <a:ext cx="6589199" cy="1280890"/>
          </a:xfrm>
        </p:spPr>
        <p:txBody>
          <a:bodyPr>
            <a:normAutofit/>
          </a:bodyPr>
          <a:lstStyle/>
          <a:p>
            <a:pPr algn="ctr"/>
            <a:r>
              <a:rPr lang="tr-TR" sz="3200" b="1" dirty="0">
                <a:solidFill>
                  <a:schemeClr val="bg2">
                    <a:lumMod val="25000"/>
                  </a:schemeClr>
                </a:solidFill>
              </a:rPr>
              <a:t>Psikolojik Destek</a:t>
            </a:r>
            <a:endParaRPr lang="tr-TR" sz="3200" b="1" dirty="0"/>
          </a:p>
        </p:txBody>
      </p:sp>
      <p:sp>
        <p:nvSpPr>
          <p:cNvPr id="3" name="2 İçerik Yer Tutucusu"/>
          <p:cNvSpPr>
            <a:spLocks noGrp="1"/>
          </p:cNvSpPr>
          <p:nvPr>
            <p:ph idx="1"/>
          </p:nvPr>
        </p:nvSpPr>
        <p:spPr>
          <a:xfrm>
            <a:off x="1259632" y="1913113"/>
            <a:ext cx="7544465" cy="3777622"/>
          </a:xfrm>
        </p:spPr>
        <p:txBody>
          <a:bodyPr>
            <a:normAutofit/>
          </a:bodyPr>
          <a:lstStyle/>
          <a:p>
            <a:r>
              <a:rPr lang="tr-TR" sz="2400" dirty="0">
                <a:solidFill>
                  <a:schemeClr val="bg2">
                    <a:lumMod val="10000"/>
                  </a:schemeClr>
                </a:solidFill>
              </a:rPr>
              <a:t>Mağdurların yaygın olarak hissettikleri duygular arasında aşağıdakiler sayılabilir: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34717"/>
            <a:ext cx="6589199" cy="683452"/>
          </a:xfrm>
        </p:spPr>
        <p:txBody>
          <a:bodyPr>
            <a:normAutofit/>
          </a:bodyPr>
          <a:lstStyle/>
          <a:p>
            <a:pPr algn="ctr"/>
            <a:r>
              <a:rPr lang="tr-TR" sz="3200" b="1" dirty="0">
                <a:solidFill>
                  <a:schemeClr val="bg2">
                    <a:lumMod val="25000"/>
                  </a:schemeClr>
                </a:solidFill>
              </a:rPr>
              <a:t>Psikolojik Destek</a:t>
            </a:r>
            <a:endParaRPr lang="tr-TR" sz="3200" b="1" dirty="0"/>
          </a:p>
        </p:txBody>
      </p:sp>
      <p:sp>
        <p:nvSpPr>
          <p:cNvPr id="3" name="2 İçerik Yer Tutucusu"/>
          <p:cNvSpPr>
            <a:spLocks noGrp="1"/>
          </p:cNvSpPr>
          <p:nvPr>
            <p:ph idx="1"/>
          </p:nvPr>
        </p:nvSpPr>
        <p:spPr>
          <a:xfrm>
            <a:off x="1475656" y="1772816"/>
            <a:ext cx="7416824" cy="3777622"/>
          </a:xfrm>
        </p:spPr>
        <p:txBody>
          <a:bodyPr/>
          <a:lstStyle/>
          <a:p>
            <a:r>
              <a:rPr lang="tr-TR" dirty="0">
                <a:solidFill>
                  <a:schemeClr val="bg2">
                    <a:lumMod val="25000"/>
                  </a:schemeClr>
                </a:solidFill>
              </a:rPr>
              <a:t> </a:t>
            </a:r>
            <a:r>
              <a:rPr lang="tr-TR" sz="2400" dirty="0">
                <a:solidFill>
                  <a:schemeClr val="bg2">
                    <a:lumMod val="25000"/>
                  </a:schemeClr>
                </a:solidFill>
              </a:rPr>
              <a:t>Çelişki/Ayrılık isteği </a:t>
            </a:r>
          </a:p>
          <a:p>
            <a:r>
              <a:rPr lang="tr-TR" sz="2400" dirty="0">
                <a:solidFill>
                  <a:schemeClr val="bg2">
                    <a:lumMod val="25000"/>
                  </a:schemeClr>
                </a:solidFill>
              </a:rPr>
              <a:t> Şiddet gösteren kişi ile ilgili değerlendirmeler</a:t>
            </a:r>
          </a:p>
          <a:p>
            <a:r>
              <a:rPr lang="tr-TR" sz="2400" dirty="0">
                <a:solidFill>
                  <a:schemeClr val="bg2">
                    <a:lumMod val="25000"/>
                  </a:schemeClr>
                </a:solidFill>
              </a:rPr>
              <a:t> Korkular </a:t>
            </a:r>
          </a:p>
          <a:p>
            <a:r>
              <a:rPr lang="tr-TR" sz="2400" dirty="0">
                <a:solidFill>
                  <a:schemeClr val="bg2">
                    <a:lumMod val="25000"/>
                  </a:schemeClr>
                </a:solidFill>
              </a:rPr>
              <a:t> Suçluluk duygusu</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20688"/>
            <a:ext cx="6589199" cy="644650"/>
          </a:xfrm>
        </p:spPr>
        <p:txBody>
          <a:bodyPr>
            <a:normAutofit/>
          </a:bodyPr>
          <a:lstStyle/>
          <a:p>
            <a:pPr algn="ctr"/>
            <a:r>
              <a:rPr kumimoji="0" lang="tr-TR" sz="3200" b="1" i="0" u="none" strike="noStrike" kern="1200" cap="none" spc="0" normalizeH="0" baseline="0" noProof="0" dirty="0">
                <a:ln>
                  <a:noFill/>
                </a:ln>
                <a:solidFill>
                  <a:srgbClr val="E3EACF">
                    <a:lumMod val="25000"/>
                  </a:srgbClr>
                </a:solidFill>
                <a:effectLst/>
                <a:uLnTx/>
                <a:uFillTx/>
                <a:latin typeface="Century Gothic" panose="020B0502020202020204"/>
                <a:ea typeface="+mj-ea"/>
                <a:cs typeface="+mj-cs"/>
              </a:rPr>
              <a:t>Psikolojik Destek</a:t>
            </a:r>
            <a:endParaRPr lang="tr-TR" sz="3200" b="1" dirty="0"/>
          </a:p>
        </p:txBody>
      </p:sp>
      <p:sp>
        <p:nvSpPr>
          <p:cNvPr id="3" name="2 İçerik Yer Tutucusu"/>
          <p:cNvSpPr>
            <a:spLocks noGrp="1"/>
          </p:cNvSpPr>
          <p:nvPr>
            <p:ph idx="1"/>
          </p:nvPr>
        </p:nvSpPr>
        <p:spPr>
          <a:xfrm>
            <a:off x="1187624" y="1772816"/>
            <a:ext cx="7488831" cy="3777622"/>
          </a:xfrm>
        </p:spPr>
        <p:txBody>
          <a:bodyPr>
            <a:normAutofit/>
          </a:bodyPr>
          <a:lstStyle/>
          <a:p>
            <a:r>
              <a:rPr lang="tr-TR" sz="2400" dirty="0">
                <a:solidFill>
                  <a:schemeClr val="bg2">
                    <a:lumMod val="25000"/>
                  </a:schemeClr>
                </a:solidFill>
              </a:rPr>
              <a:t>Görüşmelerinde bu duygularla başa çıkılması konusunda yapılabilecek çalışmalar: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58746"/>
            <a:ext cx="6589199" cy="1280890"/>
          </a:xfrm>
        </p:spPr>
        <p:txBody>
          <a:bodyPr>
            <a:normAutofit/>
          </a:bodyPr>
          <a:lstStyle/>
          <a:p>
            <a:pPr algn="ctr"/>
            <a:r>
              <a:rPr lang="tr-TR" sz="3200" b="1" dirty="0">
                <a:solidFill>
                  <a:schemeClr val="bg2">
                    <a:lumMod val="25000"/>
                  </a:schemeClr>
                </a:solidFill>
              </a:rPr>
              <a:t>Çelişki/Ayrılık İsteği</a:t>
            </a:r>
          </a:p>
        </p:txBody>
      </p:sp>
      <p:sp>
        <p:nvSpPr>
          <p:cNvPr id="3" name="2 İçerik Yer Tutucusu"/>
          <p:cNvSpPr>
            <a:spLocks noGrp="1"/>
          </p:cNvSpPr>
          <p:nvPr>
            <p:ph idx="1"/>
          </p:nvPr>
        </p:nvSpPr>
        <p:spPr>
          <a:xfrm>
            <a:off x="1043608" y="1556792"/>
            <a:ext cx="7417804" cy="4642462"/>
          </a:xfrm>
        </p:spPr>
        <p:txBody>
          <a:bodyPr>
            <a:noAutofit/>
          </a:bodyPr>
          <a:lstStyle/>
          <a:p>
            <a:pPr algn="just"/>
            <a:r>
              <a:rPr lang="tr-TR" sz="2400" dirty="0">
                <a:solidFill>
                  <a:schemeClr val="bg2">
                    <a:lumMod val="25000"/>
                  </a:schemeClr>
                </a:solidFill>
              </a:rPr>
              <a:t>Hala eşleri ile birlikte yaşayan şiddete uğramış kadınlar, son derece yüksek ikilem ve çelişki içeren duygusal bir durumdadırlar.</a:t>
            </a:r>
          </a:p>
          <a:p>
            <a:pPr algn="just"/>
            <a:r>
              <a:rPr lang="tr-TR" sz="2400" dirty="0">
                <a:solidFill>
                  <a:schemeClr val="bg2">
                    <a:lumMod val="25000"/>
                  </a:schemeClr>
                </a:solidFill>
              </a:rPr>
              <a:t> Bu çelişki bir tarafta sevgi anlayış, acıma, ümit duyma ve duygusal bir bağ ile diğer tarafta yaralanmış ve kırılmış olmak, korku öfke ve saldırgana karşı olan nefret şeklinde kendini gösterir.</a:t>
            </a:r>
          </a:p>
          <a:p>
            <a:pPr algn="just"/>
            <a:r>
              <a:rPr lang="tr-TR" sz="2400" dirty="0">
                <a:solidFill>
                  <a:schemeClr val="bg2">
                    <a:lumMod val="25000"/>
                  </a:schemeClr>
                </a:solidFill>
              </a:rPr>
              <a:t> Bu çelişki aynı zamanda saldırgandan ayrılma düşüncesiyle de doğrudan bağlantılıdır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24110"/>
            <a:ext cx="6589199" cy="1280890"/>
          </a:xfrm>
        </p:spPr>
        <p:txBody>
          <a:bodyPr>
            <a:normAutofit/>
          </a:bodyPr>
          <a:lstStyle/>
          <a:p>
            <a:pPr algn="ctr"/>
            <a:r>
              <a:rPr lang="tr-TR" sz="3200" b="1" dirty="0">
                <a:solidFill>
                  <a:schemeClr val="bg2">
                    <a:lumMod val="25000"/>
                  </a:schemeClr>
                </a:solidFill>
              </a:rPr>
              <a:t>Şiddettin Etkileri</a:t>
            </a:r>
            <a:endParaRPr lang="tr-TR" sz="3200" b="1" spc="-113" dirty="0">
              <a:solidFill>
                <a:schemeClr val="bg1"/>
              </a:solidFill>
              <a:latin typeface="Calibri" panose="020F0502020204030204" pitchFamily="34" charset="0"/>
              <a:cs typeface="Arial" pitchFamily="34" charset="0"/>
            </a:endParaRPr>
          </a:p>
        </p:txBody>
      </p:sp>
      <p:sp>
        <p:nvSpPr>
          <p:cNvPr id="4" name="3 İçerik Yer Tutucusu"/>
          <p:cNvSpPr>
            <a:spLocks noGrp="1"/>
          </p:cNvSpPr>
          <p:nvPr>
            <p:ph idx="1"/>
          </p:nvPr>
        </p:nvSpPr>
        <p:spPr>
          <a:xfrm>
            <a:off x="1187624" y="1772816"/>
            <a:ext cx="7634808" cy="3777622"/>
          </a:xfrm>
        </p:spPr>
        <p:txBody>
          <a:bodyPr>
            <a:normAutofit/>
          </a:bodyPr>
          <a:lstStyle/>
          <a:p>
            <a:r>
              <a:rPr lang="tr-TR" sz="2400" dirty="0">
                <a:solidFill>
                  <a:schemeClr val="tx2">
                    <a:lumMod val="25000"/>
                  </a:schemeClr>
                </a:solidFill>
              </a:rPr>
              <a:t>Şiddette uğrayan kadınlar çoğu kez kendi evlerinde tutsaktır. </a:t>
            </a:r>
          </a:p>
          <a:p>
            <a:r>
              <a:rPr lang="tr-TR" sz="2400" dirty="0">
                <a:solidFill>
                  <a:schemeClr val="tx2">
                    <a:lumMod val="25000"/>
                  </a:schemeClr>
                </a:solidFill>
              </a:rPr>
              <a:t>Şiddeti uygulayan, kadının tüm hareketlerini denetler ve bağımsız bir hayat sürmesine engel olur.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899592" y="1484784"/>
            <a:ext cx="7634809" cy="4426438"/>
          </a:xfrm>
        </p:spPr>
        <p:txBody>
          <a:bodyPr>
            <a:normAutofit/>
          </a:bodyPr>
          <a:lstStyle/>
          <a:p>
            <a:pPr algn="just"/>
            <a:r>
              <a:rPr lang="tr-TR" sz="2400" dirty="0">
                <a:solidFill>
                  <a:schemeClr val="bg2">
                    <a:lumMod val="25000"/>
                  </a:schemeClr>
                </a:solidFill>
              </a:rPr>
              <a:t>Saldırgandan ayrılma düşüncesi bir yandan kurtuluşu çağrıştırırken diğer yandan büyük bir korkunun açığa çıkmasına sebep olur.</a:t>
            </a:r>
          </a:p>
          <a:p>
            <a:pPr algn="just"/>
            <a:r>
              <a:rPr lang="tr-TR" sz="2400" dirty="0">
                <a:solidFill>
                  <a:schemeClr val="bg2">
                    <a:lumMod val="25000"/>
                  </a:schemeClr>
                </a:solidFill>
              </a:rPr>
              <a:t> Çünkü eşten ayrılma düşüncesi göreceli olsa da ilişki içindeki güven ve alışkanlıktan vazgeçmeyi, kendi sorumluluğunu taşımayı ve ağırlaşmış geçim kaygısı içine düşmeyi de beraberinde getirir.</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043608" y="1700808"/>
            <a:ext cx="7274768" cy="3777622"/>
          </a:xfrm>
        </p:spPr>
        <p:txBody>
          <a:bodyPr>
            <a:normAutofit/>
          </a:bodyPr>
          <a:lstStyle/>
          <a:p>
            <a:pPr algn="just"/>
            <a:r>
              <a:rPr lang="tr-TR" sz="2400" dirty="0">
                <a:solidFill>
                  <a:schemeClr val="bg2">
                    <a:lumMod val="25000"/>
                  </a:schemeClr>
                </a:solidFill>
              </a:rPr>
              <a:t>Çoğunlukla danışma görüşmesine gelen kadınlar şiddet gösteren eşlerinden birçok kez ayrılmış ve tekrar ona geri dönmüşlerdir. </a:t>
            </a:r>
          </a:p>
          <a:p>
            <a:pPr algn="just"/>
            <a:r>
              <a:rPr lang="tr-TR" sz="2400" dirty="0">
                <a:solidFill>
                  <a:schemeClr val="bg2">
                    <a:lumMod val="25000"/>
                  </a:schemeClr>
                </a:solidFill>
              </a:rPr>
              <a:t>Zira ayrılığa ilişkin alınmış ilk karar sonuçta eşten ayrılmaya götürmeyebilir. Ayrılık uzun ve acılı bir süreçtir.</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31273" y="624110"/>
            <a:ext cx="6589199" cy="1280890"/>
          </a:xfrm>
        </p:spPr>
        <p:txBody>
          <a:bodyPr>
            <a:normAutofit/>
          </a:bodyPr>
          <a:lstStyle/>
          <a:p>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187624" y="1628800"/>
            <a:ext cx="7488832" cy="4354430"/>
          </a:xfrm>
        </p:spPr>
        <p:txBody>
          <a:bodyPr>
            <a:normAutofit/>
          </a:bodyPr>
          <a:lstStyle/>
          <a:p>
            <a:pPr algn="just"/>
            <a:r>
              <a:rPr lang="tr-TR" sz="2400" dirty="0">
                <a:solidFill>
                  <a:schemeClr val="bg2">
                    <a:lumMod val="25000"/>
                  </a:schemeClr>
                </a:solidFill>
              </a:rPr>
              <a:t>Birçok kadın ayrılık kararı almış olmalarına karşın eşe geri dönüşlerini büyük bir yenilgi olarak görürler. </a:t>
            </a:r>
          </a:p>
          <a:p>
            <a:pPr algn="just"/>
            <a:r>
              <a:rPr lang="tr-TR" sz="2400" dirty="0">
                <a:solidFill>
                  <a:schemeClr val="bg2">
                    <a:lumMod val="25000"/>
                  </a:schemeClr>
                </a:solidFill>
              </a:rPr>
              <a:t>Bu durum onların umutsuzluğunu ve çaresizliğini artırdığı gibi özsaygılarının da kaybolmasına neden olabilir. </a:t>
            </a:r>
          </a:p>
          <a:p>
            <a:pPr algn="just"/>
            <a:r>
              <a:rPr lang="tr-TR" sz="2400" dirty="0">
                <a:solidFill>
                  <a:schemeClr val="bg2">
                    <a:lumMod val="25000"/>
                  </a:schemeClr>
                </a:solidFill>
              </a:rPr>
              <a:t>Bu durumda önemli olan kararsız kalmış kadını karar verme baskısından, utanç duygusundan arındırmaya çalışmaktır.</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31273" y="624110"/>
            <a:ext cx="6589199" cy="1280890"/>
          </a:xfrm>
        </p:spPr>
        <p:txBody>
          <a:bodyPr>
            <a:normAutofit/>
          </a:bodyPr>
          <a:lstStyle/>
          <a:p>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647564" y="1700808"/>
            <a:ext cx="7848871" cy="3777622"/>
          </a:xfrm>
        </p:spPr>
        <p:txBody>
          <a:bodyPr>
            <a:normAutofit/>
          </a:bodyPr>
          <a:lstStyle/>
          <a:p>
            <a:r>
              <a:rPr lang="tr-TR" sz="2400" dirty="0">
                <a:solidFill>
                  <a:schemeClr val="bg2">
                    <a:lumMod val="25000"/>
                  </a:schemeClr>
                </a:solidFill>
              </a:rPr>
              <a:t>Böyle durumlarda danışman şunları belirginleştirip, üstünde durmalıdır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051519" y="1628800"/>
            <a:ext cx="7490792" cy="3777622"/>
          </a:xfrm>
        </p:spPr>
        <p:txBody>
          <a:bodyPr>
            <a:normAutofit/>
          </a:bodyPr>
          <a:lstStyle/>
          <a:p>
            <a:pPr algn="just"/>
            <a:r>
              <a:rPr lang="tr-TR" sz="2400" dirty="0">
                <a:solidFill>
                  <a:schemeClr val="bg2">
                    <a:lumMod val="25000"/>
                  </a:schemeClr>
                </a:solidFill>
              </a:rPr>
              <a:t>Alınmış karardan geri dönmek, fikir değiştirmek ayıp değil, aksine çok anlaşılır bir davranıştır. </a:t>
            </a:r>
          </a:p>
          <a:p>
            <a:pPr algn="just"/>
            <a:r>
              <a:rPr lang="tr-TR" sz="2400" dirty="0">
                <a:solidFill>
                  <a:schemeClr val="bg2">
                    <a:lumMod val="25000"/>
                  </a:schemeClr>
                </a:solidFill>
              </a:rPr>
              <a:t> Karar alma süreçleri nadiren değişmeden seyreder. </a:t>
            </a:r>
          </a:p>
          <a:p>
            <a:pPr algn="just"/>
            <a:r>
              <a:rPr lang="tr-TR" sz="2400" dirty="0">
                <a:solidFill>
                  <a:schemeClr val="bg2">
                    <a:lumMod val="25000"/>
                  </a:schemeClr>
                </a:solidFill>
              </a:rPr>
              <a:t>Önemli kararların alınması için uzun zamana ihtiyaç vardır. </a:t>
            </a:r>
          </a:p>
          <a:p>
            <a:pPr algn="just"/>
            <a:r>
              <a:rPr lang="tr-TR" sz="2400" dirty="0">
                <a:solidFill>
                  <a:schemeClr val="bg2">
                    <a:lumMod val="25000"/>
                  </a:schemeClr>
                </a:solidFill>
              </a:rPr>
              <a:t>Birçok mağdur kadın aynı süreçlerden geçer.</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115616" y="1556792"/>
            <a:ext cx="7488831" cy="4354430"/>
          </a:xfrm>
        </p:spPr>
        <p:txBody>
          <a:bodyPr>
            <a:normAutofit/>
          </a:bodyPr>
          <a:lstStyle/>
          <a:p>
            <a:pPr algn="just"/>
            <a:r>
              <a:rPr lang="tr-TR" sz="2400" dirty="0">
                <a:solidFill>
                  <a:schemeClr val="bg2">
                    <a:lumMod val="25000"/>
                  </a:schemeClr>
                </a:solidFill>
              </a:rPr>
              <a:t>Danışma görüşmelerinde kadınlar danışmanın da ayrılığı önermesini beklerler. </a:t>
            </a:r>
          </a:p>
          <a:p>
            <a:pPr algn="just"/>
            <a:r>
              <a:rPr lang="tr-TR" sz="2400" dirty="0">
                <a:solidFill>
                  <a:schemeClr val="bg2">
                    <a:lumMod val="25000"/>
                  </a:schemeClr>
                </a:solidFill>
              </a:rPr>
              <a:t>Hatta ancak ayrılık kararı alıp bunu uygulamaya koydukları zaman danışma görüşmelerine devam edebileceklerini, bunun aksi durumda danışma görüşmelerinin kesileceğini sanırlar.</a:t>
            </a:r>
          </a:p>
          <a:p>
            <a:pPr algn="just"/>
            <a:r>
              <a:rPr lang="tr-TR" sz="2400" dirty="0">
                <a:solidFill>
                  <a:schemeClr val="bg2">
                    <a:lumMod val="25000"/>
                  </a:schemeClr>
                </a:solidFill>
              </a:rPr>
              <a:t> Bu durumda danışmanlar açıkça ifade etmelidirler ki:</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168875" y="1540189"/>
            <a:ext cx="7490792" cy="3777622"/>
          </a:xfrm>
        </p:spPr>
        <p:txBody>
          <a:bodyPr>
            <a:normAutofit/>
          </a:bodyPr>
          <a:lstStyle/>
          <a:p>
            <a:pPr algn="just"/>
            <a:r>
              <a:rPr lang="tr-TR" sz="2400" dirty="0">
                <a:solidFill>
                  <a:schemeClr val="bg2">
                    <a:lumMod val="25000"/>
                  </a:schemeClr>
                </a:solidFill>
              </a:rPr>
              <a:t>Ayrılık kararı sadece kadının kendisinin alacağı bir karardır. </a:t>
            </a:r>
          </a:p>
          <a:p>
            <a:pPr algn="just"/>
            <a:r>
              <a:rPr lang="tr-TR" sz="2400" dirty="0">
                <a:solidFill>
                  <a:schemeClr val="bg2">
                    <a:lumMod val="25000"/>
                  </a:schemeClr>
                </a:solidFill>
              </a:rPr>
              <a:t>Danışmanlar kadınların ilişkide kalma kararlarını kabul ederler ve kadınla birlikte ilişki içerisinde değişiklik yapabilmek için çözüm yolları aramada kadına destek olurlar.</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89217" y="620688"/>
            <a:ext cx="6589199" cy="1280890"/>
          </a:xfrm>
        </p:spPr>
        <p:txBody>
          <a:bodyPr>
            <a:normAutofit/>
          </a:bodyPr>
          <a:lstStyle/>
          <a:p>
            <a:r>
              <a:rPr lang="tr-TR" sz="3200" b="1" dirty="0">
                <a:solidFill>
                  <a:schemeClr val="bg2">
                    <a:lumMod val="25000"/>
                  </a:schemeClr>
                </a:solidFill>
              </a:rPr>
              <a:t>Çelişki /Ayrılık İsteği</a:t>
            </a:r>
            <a:endParaRPr lang="tr-TR" sz="3200" b="1" dirty="0"/>
          </a:p>
        </p:txBody>
      </p:sp>
      <p:sp>
        <p:nvSpPr>
          <p:cNvPr id="3" name="2 İçerik Yer Tutucusu"/>
          <p:cNvSpPr>
            <a:spLocks noGrp="1"/>
          </p:cNvSpPr>
          <p:nvPr>
            <p:ph idx="1"/>
          </p:nvPr>
        </p:nvSpPr>
        <p:spPr>
          <a:xfrm>
            <a:off x="1043608" y="1700808"/>
            <a:ext cx="7562800" cy="3777622"/>
          </a:xfrm>
        </p:spPr>
        <p:txBody>
          <a:bodyPr>
            <a:normAutofit/>
          </a:bodyPr>
          <a:lstStyle/>
          <a:p>
            <a:pPr algn="just"/>
            <a:r>
              <a:rPr lang="tr-TR" sz="2400" dirty="0">
                <a:solidFill>
                  <a:schemeClr val="bg2">
                    <a:lumMod val="25000"/>
                  </a:schemeClr>
                </a:solidFill>
              </a:rPr>
              <a:t>Bunun dışında kadınlar danışmanın belli bir çözüm yolunu tercih edip etmediklerine dikkat ederler. </a:t>
            </a:r>
          </a:p>
          <a:p>
            <a:pPr algn="just"/>
            <a:r>
              <a:rPr lang="tr-TR" sz="2400" dirty="0">
                <a:solidFill>
                  <a:schemeClr val="bg2">
                    <a:lumMod val="25000"/>
                  </a:schemeClr>
                </a:solidFill>
              </a:rPr>
              <a:t>Ayrılık veya ilişkiyi sürdürme kararına bir açıklık kazandırabilmek için danışana aşağıdaki soruları yöneltmek faydalı olabilir: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31273" y="624110"/>
            <a:ext cx="6589199" cy="1280890"/>
          </a:xfrm>
        </p:spPr>
        <p:txBody>
          <a:bodyPr>
            <a:normAutofit/>
          </a:bodyPr>
          <a:lstStyle/>
          <a:p>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115616" y="1772816"/>
            <a:ext cx="7418784" cy="3777622"/>
          </a:xfrm>
        </p:spPr>
        <p:txBody>
          <a:bodyPr>
            <a:normAutofit/>
          </a:bodyPr>
          <a:lstStyle/>
          <a:p>
            <a:pPr algn="just"/>
            <a:r>
              <a:rPr lang="tr-TR" sz="2400" dirty="0">
                <a:solidFill>
                  <a:schemeClr val="bg2">
                    <a:lumMod val="25000"/>
                  </a:schemeClr>
                </a:solidFill>
              </a:rPr>
              <a:t> İlişkiyi sürdürmeniz halinde sizi bekleyen olumlu ve olumsuz sonuçlar nelerdir?</a:t>
            </a:r>
          </a:p>
          <a:p>
            <a:pPr algn="just"/>
            <a:r>
              <a:rPr lang="tr-TR" sz="2400" dirty="0">
                <a:solidFill>
                  <a:schemeClr val="bg2">
                    <a:lumMod val="25000"/>
                  </a:schemeClr>
                </a:solidFill>
              </a:rPr>
              <a:t> Ayrılmanız halinde sizi bekleyen olumlu ve olumsuz sonuçlar nelerdir?</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827584" y="1700808"/>
            <a:ext cx="7562800" cy="3777622"/>
          </a:xfrm>
        </p:spPr>
        <p:txBody>
          <a:bodyPr>
            <a:normAutofit/>
          </a:bodyPr>
          <a:lstStyle/>
          <a:p>
            <a:pPr algn="just"/>
            <a:r>
              <a:rPr lang="tr-TR" sz="2400" dirty="0">
                <a:solidFill>
                  <a:schemeClr val="bg2">
                    <a:lumMod val="25000"/>
                  </a:schemeClr>
                </a:solidFill>
              </a:rPr>
              <a:t>Burada dikkat edilmesi gereken nokta, ayrılıkla ve ilişkiyi devam ettirmeyle ilgili karar alma sürecinde etkili olan duyguları ortaya çıkartmak ve iyi tahlil edilmesini sağlamaktır.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635942"/>
            <a:ext cx="6589199" cy="1280890"/>
          </a:xfrm>
        </p:spPr>
        <p:txBody>
          <a:bodyPr>
            <a:normAutofit/>
          </a:bodyPr>
          <a:lstStyle/>
          <a:p>
            <a:pPr algn="ctr">
              <a:buClr>
                <a:schemeClr val="accent2"/>
              </a:buClr>
              <a:buSzPct val="85000"/>
            </a:pPr>
            <a:r>
              <a:rPr lang="tr-TR" sz="3200" b="1" dirty="0">
                <a:solidFill>
                  <a:schemeClr val="bg2">
                    <a:lumMod val="25000"/>
                  </a:schemeClr>
                </a:solidFill>
              </a:rPr>
              <a:t>Şiddettin Etkileri</a:t>
            </a:r>
            <a:endParaRPr lang="tr-TR" sz="3200" b="1" spc="-113" dirty="0">
              <a:solidFill>
                <a:schemeClr val="bg1"/>
              </a:solidFill>
              <a:latin typeface="Calibri" panose="020F0502020204030204" pitchFamily="34" charset="0"/>
              <a:cs typeface="Arial" pitchFamily="34" charset="0"/>
            </a:endParaRPr>
          </a:p>
        </p:txBody>
      </p:sp>
      <p:sp>
        <p:nvSpPr>
          <p:cNvPr id="3" name="2 İçerik Yer Tutucusu"/>
          <p:cNvSpPr>
            <a:spLocks noGrp="1"/>
          </p:cNvSpPr>
          <p:nvPr>
            <p:ph idx="1"/>
          </p:nvPr>
        </p:nvSpPr>
        <p:spPr>
          <a:xfrm>
            <a:off x="609600" y="1628800"/>
            <a:ext cx="8291687" cy="5809339"/>
          </a:xfrm>
        </p:spPr>
        <p:txBody>
          <a:bodyPr>
            <a:normAutofit/>
          </a:bodyPr>
          <a:lstStyle/>
          <a:p>
            <a:pPr marL="0" indent="0" algn="just">
              <a:spcBef>
                <a:spcPct val="0"/>
              </a:spcBef>
              <a:buNone/>
            </a:pPr>
            <a:r>
              <a:rPr lang="tr-TR" sz="2400" dirty="0">
                <a:solidFill>
                  <a:schemeClr val="bg2">
                    <a:lumMod val="25000"/>
                  </a:schemeClr>
                </a:solidFill>
              </a:rPr>
              <a:t>	Çoğu evde en çok şiddet kullanılanlarda bile, pencerelerde parmaklıklar, bahçede dikenli tellerden çitler yoktur. </a:t>
            </a:r>
          </a:p>
          <a:p>
            <a:pPr marL="0" indent="0" algn="just">
              <a:spcBef>
                <a:spcPct val="0"/>
              </a:spcBef>
              <a:buNone/>
            </a:pPr>
            <a:endParaRPr lang="tr-TR" sz="2400" dirty="0">
              <a:solidFill>
                <a:schemeClr val="bg2">
                  <a:lumMod val="25000"/>
                </a:schemeClr>
              </a:solidFill>
            </a:endParaRPr>
          </a:p>
          <a:p>
            <a:pPr marL="0" indent="0" algn="just">
              <a:spcBef>
                <a:spcPct val="0"/>
              </a:spcBef>
              <a:buNone/>
            </a:pPr>
            <a:r>
              <a:rPr lang="tr-TR" sz="2400" dirty="0">
                <a:solidFill>
                  <a:schemeClr val="bg2">
                    <a:lumMod val="25000"/>
                  </a:schemeClr>
                </a:solidFill>
              </a:rPr>
              <a:t>	Kadınlar ve çocuklar çoğunlukla zincire vurulmamıştır; ne var ki aslında bu tahmin edileceğinden daha sık olur.</a:t>
            </a:r>
          </a:p>
          <a:p>
            <a:pPr marL="0" indent="0" algn="just">
              <a:spcBef>
                <a:spcPct val="0"/>
              </a:spcBef>
              <a:buNone/>
            </a:pPr>
            <a:r>
              <a:rPr lang="tr-TR" dirty="0">
                <a:solidFill>
                  <a:schemeClr val="bg2">
                    <a:lumMod val="25000"/>
                  </a:schemeClr>
                </a:solidFill>
              </a:rPr>
              <a:t> </a:t>
            </a:r>
            <a:endParaRPr lang="tr-TR" b="1" spc="-113" dirty="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latin typeface="Calibri" panose="020F0502020204030204" pitchFamily="34" charset="0"/>
              <a:ea typeface="+mj-ea"/>
              <a:cs typeface="Arial"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70795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187624" y="1844824"/>
            <a:ext cx="7346776" cy="3777622"/>
          </a:xfrm>
        </p:spPr>
        <p:txBody>
          <a:bodyPr>
            <a:normAutofit/>
          </a:bodyPr>
          <a:lstStyle/>
          <a:p>
            <a:pPr algn="just"/>
            <a:r>
              <a:rPr lang="tr-TR" sz="2400" dirty="0">
                <a:solidFill>
                  <a:schemeClr val="bg2">
                    <a:lumMod val="25000"/>
                  </a:schemeClr>
                </a:solidFill>
              </a:rPr>
              <a:t>İlişkiyi sürdürmeniz halinde sizi bekleyen olumlu ve olumsuz sonuçlar nelerdir?</a:t>
            </a:r>
          </a:p>
          <a:p>
            <a:pPr algn="just"/>
            <a:r>
              <a:rPr lang="tr-TR" sz="2400" dirty="0">
                <a:solidFill>
                  <a:schemeClr val="bg2">
                    <a:lumMod val="25000"/>
                  </a:schemeClr>
                </a:solidFill>
              </a:rPr>
              <a:t>Ayrılmanız halinde sizi bekleyen olumlu ve olumsuz sonuçlar nelerdir?</a:t>
            </a:r>
          </a:p>
        </p:txBody>
      </p:sp>
    </p:spTree>
    <p:extLst>
      <p:ext uri="{BB962C8B-B14F-4D97-AF65-F5344CB8AC3E}">
        <p14:creationId xmlns:p14="http://schemas.microsoft.com/office/powerpoint/2010/main" val="39547986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87257" y="624110"/>
            <a:ext cx="6589199" cy="1280890"/>
          </a:xfrm>
        </p:spPr>
        <p:txBody>
          <a:bodyPr>
            <a:normAutofit/>
          </a:bodyPr>
          <a:lstStyle/>
          <a:p>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1475655" y="1556792"/>
            <a:ext cx="7058745" cy="4354430"/>
          </a:xfrm>
        </p:spPr>
        <p:txBody>
          <a:bodyPr>
            <a:noAutofit/>
          </a:bodyPr>
          <a:lstStyle/>
          <a:p>
            <a:pPr marL="0" indent="0" algn="just">
              <a:buNone/>
            </a:pPr>
            <a:r>
              <a:rPr lang="tr-TR" sz="2400" dirty="0">
                <a:solidFill>
                  <a:schemeClr val="bg2">
                    <a:lumMod val="25000"/>
                  </a:schemeClr>
                </a:solidFill>
              </a:rPr>
              <a:t>    Örneğin: </a:t>
            </a:r>
          </a:p>
          <a:p>
            <a:pPr algn="just"/>
            <a:r>
              <a:rPr lang="tr-TR" sz="2400" dirty="0">
                <a:solidFill>
                  <a:schemeClr val="bg2">
                    <a:lumMod val="25000"/>
                  </a:schemeClr>
                </a:solidFill>
              </a:rPr>
              <a:t>Ayrıldıktan sonra sosyal statü kaybetme korkusu </a:t>
            </a:r>
          </a:p>
          <a:p>
            <a:pPr algn="just"/>
            <a:r>
              <a:rPr lang="tr-TR" sz="2400" dirty="0">
                <a:solidFill>
                  <a:schemeClr val="bg2">
                    <a:lumMod val="25000"/>
                  </a:schemeClr>
                </a:solidFill>
              </a:rPr>
              <a:t>Akrabalar ve arkadaşlar tarafından dışlanma ve yalnız kalma korkusu</a:t>
            </a:r>
          </a:p>
          <a:p>
            <a:pPr algn="just"/>
            <a:r>
              <a:rPr lang="tr-TR" sz="2400" dirty="0">
                <a:solidFill>
                  <a:schemeClr val="bg2">
                    <a:lumMod val="25000"/>
                  </a:schemeClr>
                </a:solidFill>
              </a:rPr>
              <a:t> Ayrılık durumunda eşin daha da saldırganlaşmasından korkma </a:t>
            </a:r>
          </a:p>
          <a:p>
            <a:pPr algn="just"/>
            <a:r>
              <a:rPr lang="tr-TR" sz="2400" dirty="0">
                <a:solidFill>
                  <a:schemeClr val="bg2">
                    <a:lumMod val="25000"/>
                  </a:schemeClr>
                </a:solidFill>
              </a:rPr>
              <a:t>Ayrılarak şiddetten korunabilmeyi ümit etme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624110"/>
            <a:ext cx="6589199" cy="1280890"/>
          </a:xfrm>
        </p:spPr>
        <p:txBody>
          <a:bodyPr>
            <a:normAutofit/>
          </a:bodyPr>
          <a:lstStyle/>
          <a:p>
            <a:pPr algn="ctr"/>
            <a:r>
              <a:rPr lang="tr-TR" sz="3200" b="1" dirty="0">
                <a:solidFill>
                  <a:schemeClr val="bg2">
                    <a:lumMod val="25000"/>
                  </a:schemeClr>
                </a:solidFill>
              </a:rPr>
              <a:t>Çelişki/Ayrılık İsteği</a:t>
            </a:r>
            <a:endParaRPr lang="tr-TR" sz="3200" b="1" dirty="0"/>
          </a:p>
        </p:txBody>
      </p:sp>
      <p:sp>
        <p:nvSpPr>
          <p:cNvPr id="3" name="2 İçerik Yer Tutucusu"/>
          <p:cNvSpPr>
            <a:spLocks noGrp="1"/>
          </p:cNvSpPr>
          <p:nvPr>
            <p:ph idx="1"/>
          </p:nvPr>
        </p:nvSpPr>
        <p:spPr>
          <a:xfrm>
            <a:off x="827583" y="1628800"/>
            <a:ext cx="7885343" cy="4426438"/>
          </a:xfrm>
        </p:spPr>
        <p:txBody>
          <a:bodyPr>
            <a:normAutofit/>
          </a:bodyPr>
          <a:lstStyle/>
          <a:p>
            <a:pPr algn="just"/>
            <a:r>
              <a:rPr lang="tr-TR" sz="2400" dirty="0">
                <a:solidFill>
                  <a:schemeClr val="bg2">
                    <a:lumMod val="25000"/>
                  </a:schemeClr>
                </a:solidFill>
              </a:rPr>
              <a:t>Bir ayrılığın sebepleri asla önemsizleştirilmemelidir. </a:t>
            </a:r>
          </a:p>
          <a:p>
            <a:pPr algn="just"/>
            <a:r>
              <a:rPr lang="tr-TR" sz="2400" dirty="0">
                <a:solidFill>
                  <a:schemeClr val="bg2">
                    <a:lumMod val="25000"/>
                  </a:schemeClr>
                </a:solidFill>
              </a:rPr>
              <a:t>Aksine bu sonuçlar üzerinde durulmalı ve tahlil edilmelidir. </a:t>
            </a:r>
          </a:p>
          <a:p>
            <a:pPr algn="just"/>
            <a:r>
              <a:rPr lang="tr-TR" sz="2400" dirty="0">
                <a:solidFill>
                  <a:schemeClr val="bg2">
                    <a:lumMod val="25000"/>
                  </a:schemeClr>
                </a:solidFill>
              </a:rPr>
              <a:t>Bir zamanlar sevilmiş eşin kaybından sonra günlük hayatta birçok problemle karşılaşılacaktır. </a:t>
            </a:r>
          </a:p>
          <a:p>
            <a:pPr algn="just"/>
            <a:r>
              <a:rPr lang="tr-TR" sz="2400" dirty="0">
                <a:solidFill>
                  <a:schemeClr val="bg2">
                    <a:lumMod val="25000"/>
                  </a:schemeClr>
                </a:solidFill>
              </a:rPr>
              <a:t>Özellikle çocuklar da varsa ayrılıkla birlikte ekonomik kayıp ve sosyal statü kaybı ilk karşılaşılan zorluklar olacaktır</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19647"/>
            <a:ext cx="6589199" cy="1280890"/>
          </a:xfrm>
        </p:spPr>
        <p:txBody>
          <a:bodyPr>
            <a:normAutofit/>
          </a:bodyPr>
          <a:lstStyle/>
          <a:p>
            <a:pPr algn="ctr"/>
            <a:r>
              <a:rPr lang="tr-TR" sz="3200" b="1" dirty="0">
                <a:solidFill>
                  <a:schemeClr val="bg2">
                    <a:lumMod val="25000"/>
                  </a:schemeClr>
                </a:solidFill>
              </a:rPr>
              <a:t>Şiddet Gösteren Kişi İle İlgili Değerlendirmeler</a:t>
            </a:r>
            <a:endParaRPr lang="tr-TR" sz="3200" b="1" dirty="0"/>
          </a:p>
        </p:txBody>
      </p:sp>
      <p:sp>
        <p:nvSpPr>
          <p:cNvPr id="3" name="2 İçerik Yer Tutucusu"/>
          <p:cNvSpPr>
            <a:spLocks noGrp="1"/>
          </p:cNvSpPr>
          <p:nvPr>
            <p:ph idx="1"/>
          </p:nvPr>
        </p:nvSpPr>
        <p:spPr>
          <a:xfrm>
            <a:off x="827584" y="1905000"/>
            <a:ext cx="7850833" cy="3777622"/>
          </a:xfrm>
        </p:spPr>
        <p:txBody>
          <a:bodyPr/>
          <a:lstStyle/>
          <a:p>
            <a:pPr algn="just"/>
            <a:r>
              <a:rPr lang="tr-TR" dirty="0">
                <a:solidFill>
                  <a:schemeClr val="bg2">
                    <a:lumMod val="25000"/>
                  </a:schemeClr>
                </a:solidFill>
              </a:rPr>
              <a:t> </a:t>
            </a:r>
            <a:r>
              <a:rPr lang="tr-TR" sz="2400" dirty="0">
                <a:solidFill>
                  <a:schemeClr val="bg2">
                    <a:lumMod val="25000"/>
                  </a:schemeClr>
                </a:solidFill>
              </a:rPr>
              <a:t>Şiddet açık ve net bir şekilde kınanmalı ve yargılanmalıdır.</a:t>
            </a:r>
          </a:p>
          <a:p>
            <a:pPr algn="just"/>
            <a:r>
              <a:rPr lang="tr-TR" sz="2400" dirty="0">
                <a:solidFill>
                  <a:schemeClr val="bg2">
                    <a:lumMod val="25000"/>
                  </a:schemeClr>
                </a:solidFill>
              </a:rPr>
              <a:t> Öte yandan şiddet gösteren eşe karşı aşağılayıcı tavırlardan kaçınılmalıdır.</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3" y="624110"/>
            <a:ext cx="6914728" cy="1280890"/>
          </a:xfrm>
        </p:spPr>
        <p:txBody>
          <a:bodyPr>
            <a:normAutofit/>
          </a:bodyPr>
          <a:lstStyle/>
          <a:p>
            <a:pPr algn="ctr"/>
            <a:r>
              <a:rPr lang="tr-TR" sz="3200" b="1" dirty="0">
                <a:solidFill>
                  <a:schemeClr val="bg2">
                    <a:lumMod val="25000"/>
                  </a:schemeClr>
                </a:solidFill>
              </a:rPr>
              <a:t>Korkularını İfade Edebilmesini Sağlama</a:t>
            </a:r>
          </a:p>
        </p:txBody>
      </p:sp>
      <p:sp>
        <p:nvSpPr>
          <p:cNvPr id="3" name="2 İçerik Yer Tutucusu"/>
          <p:cNvSpPr>
            <a:spLocks noGrp="1"/>
          </p:cNvSpPr>
          <p:nvPr>
            <p:ph idx="1"/>
          </p:nvPr>
        </p:nvSpPr>
        <p:spPr>
          <a:xfrm>
            <a:off x="915854" y="1988840"/>
            <a:ext cx="7635789" cy="3777622"/>
          </a:xfrm>
        </p:spPr>
        <p:txBody>
          <a:bodyPr>
            <a:noAutofit/>
          </a:bodyPr>
          <a:lstStyle/>
          <a:p>
            <a:pPr algn="just"/>
            <a:r>
              <a:rPr lang="tr-TR" sz="2400" dirty="0">
                <a:solidFill>
                  <a:schemeClr val="bg2">
                    <a:lumMod val="25000"/>
                  </a:schemeClr>
                </a:solidFill>
              </a:rPr>
              <a:t>Şiddete uğramış birçok kadın şiddet gösteren eşini çok güçlü, fiziksel ve psikolojik olarak her şeyi yapabilen, herkesi yenebilir görür. </a:t>
            </a:r>
          </a:p>
          <a:p>
            <a:pPr algn="just"/>
            <a:r>
              <a:rPr lang="tr-TR" sz="2400" dirty="0">
                <a:solidFill>
                  <a:schemeClr val="bg2">
                    <a:lumMod val="25000"/>
                  </a:schemeClr>
                </a:solidFill>
              </a:rPr>
              <a:t>Ayrıca kendi düşüncelerini okuduğunu her türlü eylem ve planından haberi olabildiğini düşünür. </a:t>
            </a:r>
          </a:p>
          <a:p>
            <a:pPr algn="just"/>
            <a:r>
              <a:rPr lang="tr-TR" sz="2400" dirty="0">
                <a:solidFill>
                  <a:schemeClr val="bg2">
                    <a:lumMod val="25000"/>
                  </a:schemeClr>
                </a:solidFill>
              </a:rPr>
              <a:t>Korkunun yarattığı güvensizlik giderek artan bir şekilde kadının kendine olan saygısını ve güvenini eksiltir.</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33128" y="692696"/>
            <a:ext cx="8210872" cy="1280890"/>
          </a:xfrm>
        </p:spPr>
        <p:txBody>
          <a:bodyPr>
            <a:normAutofit/>
          </a:bodyPr>
          <a:lstStyle/>
          <a:p>
            <a:pPr algn="ctr"/>
            <a:r>
              <a:rPr lang="tr-TR" sz="3200" b="1" dirty="0">
                <a:solidFill>
                  <a:schemeClr val="bg2">
                    <a:lumMod val="25000"/>
                  </a:schemeClr>
                </a:solidFill>
              </a:rPr>
              <a:t>Korkularını İfade Edebilmesini</a:t>
            </a:r>
            <a:br>
              <a:rPr lang="tr-TR" sz="3200" b="1" dirty="0">
                <a:solidFill>
                  <a:schemeClr val="bg2">
                    <a:lumMod val="25000"/>
                  </a:schemeClr>
                </a:solidFill>
              </a:rPr>
            </a:br>
            <a:r>
              <a:rPr lang="tr-TR" sz="3200" b="1" dirty="0">
                <a:solidFill>
                  <a:schemeClr val="bg2">
                    <a:lumMod val="25000"/>
                  </a:schemeClr>
                </a:solidFill>
              </a:rPr>
              <a:t>Sağlama</a:t>
            </a:r>
            <a:endParaRPr lang="tr-TR" sz="3200" b="1" dirty="0"/>
          </a:p>
        </p:txBody>
      </p:sp>
      <p:sp>
        <p:nvSpPr>
          <p:cNvPr id="3" name="2 İçerik Yer Tutucusu"/>
          <p:cNvSpPr>
            <a:spLocks noGrp="1"/>
          </p:cNvSpPr>
          <p:nvPr>
            <p:ph idx="1"/>
          </p:nvPr>
        </p:nvSpPr>
        <p:spPr>
          <a:xfrm>
            <a:off x="1078158" y="1973586"/>
            <a:ext cx="6987683" cy="4138406"/>
          </a:xfrm>
        </p:spPr>
        <p:txBody>
          <a:bodyPr>
            <a:normAutofit/>
          </a:bodyPr>
          <a:lstStyle/>
          <a:p>
            <a:pPr algn="just"/>
            <a:r>
              <a:rPr lang="tr-TR" sz="2400" dirty="0">
                <a:solidFill>
                  <a:schemeClr val="bg2">
                    <a:lumMod val="25000"/>
                  </a:schemeClr>
                </a:solidFill>
              </a:rPr>
              <a:t>Danışman  korkuların dile dökülmesini asla engellememelidir. </a:t>
            </a:r>
          </a:p>
          <a:p>
            <a:pPr algn="just"/>
            <a:r>
              <a:rPr lang="tr-TR" sz="2400" dirty="0">
                <a:solidFill>
                  <a:schemeClr val="bg2">
                    <a:lumMod val="25000"/>
                  </a:schemeClr>
                </a:solidFill>
              </a:rPr>
              <a:t>Aksine bu duyguların varlığını kabul etmek ve olumlu olarak değerlendirmek çok daha anlamlı olacaktır. </a:t>
            </a:r>
          </a:p>
          <a:p>
            <a:pPr algn="just"/>
            <a:r>
              <a:rPr lang="tr-TR" sz="2400" dirty="0">
                <a:solidFill>
                  <a:schemeClr val="bg2">
                    <a:lumMod val="25000"/>
                  </a:schemeClr>
                </a:solidFill>
              </a:rPr>
              <a:t>İlk bakışta danışmanın bu yaklaşımı kadın için bir zıtlık oluşturabilir.</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a:solidFill>
                  <a:schemeClr val="bg2">
                    <a:lumMod val="25000"/>
                  </a:schemeClr>
                </a:solidFill>
              </a:rPr>
              <a:t>Korkularını İfade Edebilmesini Sağlama</a:t>
            </a:r>
            <a:endParaRPr lang="tr-TR" sz="3200" b="1" dirty="0"/>
          </a:p>
        </p:txBody>
      </p:sp>
      <p:sp>
        <p:nvSpPr>
          <p:cNvPr id="3" name="2 İçerik Yer Tutucusu"/>
          <p:cNvSpPr>
            <a:spLocks noGrp="1"/>
          </p:cNvSpPr>
          <p:nvPr>
            <p:ph idx="1"/>
          </p:nvPr>
        </p:nvSpPr>
        <p:spPr>
          <a:xfrm>
            <a:off x="1331641" y="2027642"/>
            <a:ext cx="7202760" cy="3777622"/>
          </a:xfrm>
        </p:spPr>
        <p:txBody>
          <a:bodyPr>
            <a:normAutofit/>
          </a:bodyPr>
          <a:lstStyle/>
          <a:p>
            <a:pPr algn="just"/>
            <a:r>
              <a:rPr lang="tr-TR" sz="2400" dirty="0">
                <a:solidFill>
                  <a:schemeClr val="bg2">
                    <a:lumMod val="25000"/>
                  </a:schemeClr>
                </a:solidFill>
              </a:rPr>
              <a:t>Danışma görüşmelerinde korku konu edildiğinde çare arayan kadının vücut dili de konuşmaya başlar; jest, mimik, duruş, hareket ve nefesle gizlenen korku üzerine bilgi sahibi olunabilir.</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620688"/>
            <a:ext cx="6589199" cy="1280890"/>
          </a:xfrm>
        </p:spPr>
        <p:txBody>
          <a:bodyPr>
            <a:normAutofit/>
          </a:bodyPr>
          <a:lstStyle/>
          <a:p>
            <a:pPr algn="ctr"/>
            <a:r>
              <a:rPr kumimoji="0" lang="tr-TR" sz="3200" b="1" i="0" u="none" strike="noStrike" kern="1200" cap="none" spc="0" normalizeH="0" baseline="0" noProof="0" dirty="0">
                <a:ln>
                  <a:noFill/>
                </a:ln>
                <a:solidFill>
                  <a:srgbClr val="E3EACF">
                    <a:lumMod val="25000"/>
                  </a:srgbClr>
                </a:solidFill>
                <a:effectLst/>
                <a:uLnTx/>
                <a:uFillTx/>
                <a:latin typeface="Century Gothic" panose="020B0502020202020204"/>
                <a:ea typeface="+mj-ea"/>
                <a:cs typeface="+mj-cs"/>
              </a:rPr>
              <a:t>Korkularını İfade Edebilmesini Sağlama</a:t>
            </a:r>
            <a:endParaRPr lang="tr-TR" sz="3200" b="1" dirty="0"/>
          </a:p>
        </p:txBody>
      </p:sp>
      <p:sp>
        <p:nvSpPr>
          <p:cNvPr id="3" name="2 İçerik Yer Tutucusu"/>
          <p:cNvSpPr>
            <a:spLocks noGrp="1"/>
          </p:cNvSpPr>
          <p:nvPr>
            <p:ph idx="1"/>
          </p:nvPr>
        </p:nvSpPr>
        <p:spPr>
          <a:xfrm>
            <a:off x="827584" y="2060848"/>
            <a:ext cx="7922841" cy="3777622"/>
          </a:xfrm>
        </p:spPr>
        <p:txBody>
          <a:bodyPr>
            <a:normAutofit/>
          </a:bodyPr>
          <a:lstStyle/>
          <a:p>
            <a:pPr algn="just"/>
            <a:r>
              <a:rPr lang="tr-TR" sz="2400" dirty="0">
                <a:solidFill>
                  <a:schemeClr val="bg2">
                    <a:lumMod val="25000"/>
                  </a:schemeClr>
                </a:solidFill>
              </a:rPr>
              <a:t>Danışmanın vücut dilini de söz konusu etmesi, kadının duygularıyla ilgili algılarının netleşmesine katkıda bulunur.</a:t>
            </a:r>
          </a:p>
          <a:p>
            <a:pPr algn="just"/>
            <a:r>
              <a:rPr lang="tr-TR" sz="2400" dirty="0">
                <a:solidFill>
                  <a:schemeClr val="bg2">
                    <a:lumMod val="25000"/>
                  </a:schemeClr>
                </a:solidFill>
              </a:rPr>
              <a:t> Projeksiyon tekniğinin de yardımı ile danışman kadına dolaylı yolla da olsa gösterdiği ama belki ifade edemediği korkularını duyumsadığını belirtir ve adlandırır. </a:t>
            </a:r>
          </a:p>
          <a:p>
            <a:pPr algn="just"/>
            <a:r>
              <a:rPr lang="tr-TR" sz="2400" dirty="0">
                <a:solidFill>
                  <a:schemeClr val="bg2">
                    <a:lumMod val="25000"/>
                  </a:schemeClr>
                </a:solidFill>
              </a:rPr>
              <a:t>Bu, kadına kendi duygularını fark etmesi olanağı verir.</a:t>
            </a:r>
          </a:p>
          <a:p>
            <a:pPr algn="just"/>
            <a:endParaRPr lang="tr-T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624110"/>
            <a:ext cx="6589199" cy="1280890"/>
          </a:xfrm>
        </p:spPr>
        <p:txBody>
          <a:bodyPr>
            <a:normAutofit/>
          </a:bodyPr>
          <a:lstStyle/>
          <a:p>
            <a:pPr algn="ctr"/>
            <a:r>
              <a:rPr lang="tr-TR" sz="3200" b="1" dirty="0">
                <a:solidFill>
                  <a:schemeClr val="bg2">
                    <a:lumMod val="25000"/>
                  </a:schemeClr>
                </a:solidFill>
              </a:rPr>
              <a:t>Suçluluk Duygusunu Yenme</a:t>
            </a:r>
          </a:p>
        </p:txBody>
      </p:sp>
      <p:sp>
        <p:nvSpPr>
          <p:cNvPr id="3" name="2 İçerik Yer Tutucusu"/>
          <p:cNvSpPr>
            <a:spLocks noGrp="1"/>
          </p:cNvSpPr>
          <p:nvPr>
            <p:ph idx="1"/>
          </p:nvPr>
        </p:nvSpPr>
        <p:spPr>
          <a:xfrm>
            <a:off x="1043609" y="1412776"/>
            <a:ext cx="7490792" cy="4498446"/>
          </a:xfrm>
        </p:spPr>
        <p:txBody>
          <a:bodyPr>
            <a:normAutofit/>
          </a:bodyPr>
          <a:lstStyle/>
          <a:p>
            <a:pPr algn="just"/>
            <a:r>
              <a:rPr lang="tr-TR" sz="2400" dirty="0">
                <a:solidFill>
                  <a:schemeClr val="bg2">
                    <a:lumMod val="25000"/>
                  </a:schemeClr>
                </a:solidFill>
              </a:rPr>
              <a:t>Şiddet gören kadınlar, gördükleri şiddetten genelde kendilerini sorumlu tutarlar, hatta eşlerinin gösterdikleri şiddetin suçlusu olarak kendilerini görürler. </a:t>
            </a:r>
          </a:p>
          <a:p>
            <a:pPr algn="just"/>
            <a:r>
              <a:rPr lang="tr-TR" sz="2400" dirty="0">
                <a:solidFill>
                  <a:schemeClr val="bg2">
                    <a:lumMod val="25000"/>
                  </a:schemeClr>
                </a:solidFill>
              </a:rPr>
              <a:t>Bir zaman sonra bu durum eşler arasında bir fail-kurban ilişkisine dönüşür ki bu da şiddet gösteren failin kurban tarafından affedilmesi anlamına gelir.</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1043608" y="1484784"/>
            <a:ext cx="7490793" cy="4426438"/>
          </a:xfrm>
        </p:spPr>
        <p:txBody>
          <a:bodyPr>
            <a:normAutofit/>
          </a:bodyPr>
          <a:lstStyle/>
          <a:p>
            <a:pPr algn="just"/>
            <a:r>
              <a:rPr lang="tr-TR" sz="2400" dirty="0">
                <a:solidFill>
                  <a:schemeClr val="bg2">
                    <a:lumMod val="25000"/>
                  </a:schemeClr>
                </a:solidFill>
              </a:rPr>
              <a:t>Normalde fail eşine gösterdiği şiddet eylemi öncesi ve sırasında ona küfür eder ve (kötü, pasaklı, histerik, soğuk, geri zekâlı gibi) hakaretler yağdırır. </a:t>
            </a:r>
          </a:p>
          <a:p>
            <a:pPr algn="just"/>
            <a:endParaRPr lang="tr-TR" sz="2400" dirty="0">
              <a:solidFill>
                <a:schemeClr val="bg2">
                  <a:lumMod val="25000"/>
                </a:schemeClr>
              </a:solidFill>
            </a:endParaRPr>
          </a:p>
          <a:p>
            <a:pPr algn="just"/>
            <a:r>
              <a:rPr lang="tr-TR" sz="2400" dirty="0">
                <a:solidFill>
                  <a:schemeClr val="bg2">
                    <a:lumMod val="25000"/>
                  </a:schemeClr>
                </a:solidFill>
              </a:rPr>
              <a:t>Fail için bu aşağılamaların kendi yaptığı eylemi haklı çıkarması gibi bir işlevi vardır.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30408" y="624110"/>
            <a:ext cx="6589199" cy="1280890"/>
          </a:xfrm>
        </p:spPr>
        <p:txBody>
          <a:bodyPr>
            <a:normAutofit/>
          </a:bodyPr>
          <a:lstStyle/>
          <a:p>
            <a:pPr algn="ctr"/>
            <a:r>
              <a:rPr lang="tr-TR" sz="3200" b="1" dirty="0">
                <a:solidFill>
                  <a:schemeClr val="bg2">
                    <a:lumMod val="25000"/>
                  </a:schemeClr>
                </a:solidFill>
              </a:rPr>
              <a:t>Şiddettin Etkileri</a:t>
            </a:r>
            <a:endParaRPr lang="tr-TR" sz="3200" b="1" dirty="0"/>
          </a:p>
        </p:txBody>
      </p:sp>
      <p:sp>
        <p:nvSpPr>
          <p:cNvPr id="3" name="2 İçerik Yer Tutucusu"/>
          <p:cNvSpPr>
            <a:spLocks noGrp="1"/>
          </p:cNvSpPr>
          <p:nvPr>
            <p:ph idx="1"/>
          </p:nvPr>
        </p:nvSpPr>
        <p:spPr>
          <a:xfrm>
            <a:off x="899592" y="1905000"/>
            <a:ext cx="7850833" cy="3777622"/>
          </a:xfrm>
        </p:spPr>
        <p:txBody>
          <a:bodyPr>
            <a:normAutofit/>
          </a:bodyPr>
          <a:lstStyle/>
          <a:p>
            <a:pPr marL="0" indent="0" algn="ctr">
              <a:spcBef>
                <a:spcPct val="0"/>
              </a:spcBef>
              <a:buNone/>
            </a:pPr>
            <a:r>
              <a:rPr lang="tr-TR" sz="2400" dirty="0">
                <a:solidFill>
                  <a:schemeClr val="bg2">
                    <a:lumMod val="25000"/>
                  </a:schemeClr>
                </a:solidFill>
              </a:rPr>
              <a:t>Kaçışın önündeki engeller genellikle görünmezdir. </a:t>
            </a:r>
          </a:p>
          <a:p>
            <a:pPr marL="0" indent="0" algn="ctr">
              <a:spcBef>
                <a:spcPct val="0"/>
              </a:spcBef>
              <a:buNone/>
            </a:pPr>
            <a:r>
              <a:rPr lang="tr-TR" sz="2400" dirty="0">
                <a:solidFill>
                  <a:schemeClr val="bg2">
                    <a:lumMod val="25000"/>
                  </a:schemeClr>
                </a:solidFill>
              </a:rPr>
              <a:t>Bununla birlikte çok güçlüdür. </a:t>
            </a:r>
          </a:p>
          <a:p>
            <a:pPr marL="0" indent="0" algn="ctr">
              <a:spcBef>
                <a:spcPct val="0"/>
              </a:spcBef>
              <a:buNone/>
            </a:pPr>
            <a:r>
              <a:rPr lang="tr-TR" sz="2400" dirty="0">
                <a:solidFill>
                  <a:schemeClr val="bg2">
                    <a:lumMod val="25000"/>
                  </a:schemeClr>
                </a:solidFill>
              </a:rPr>
              <a:t>Bağımlı konumları çocukları tutsak kılar. </a:t>
            </a:r>
          </a:p>
          <a:p>
            <a:pPr marL="0" indent="0" algn="ctr">
              <a:spcBef>
                <a:spcPct val="0"/>
              </a:spcBef>
              <a:buNone/>
            </a:pPr>
            <a:r>
              <a:rPr lang="tr-TR" sz="2400" dirty="0">
                <a:solidFill>
                  <a:schemeClr val="bg2">
                    <a:lumMod val="25000"/>
                  </a:schemeClr>
                </a:solidFill>
              </a:rPr>
              <a:t>Kadınlar ise ekonomik, sosyal, psikolojik ve hukuki tahakkümün yanı sıra, fiziksel güçle de tutsak kılınır.” </a:t>
            </a:r>
          </a:p>
          <a:p>
            <a:pPr marL="0" indent="0" algn="ctr">
              <a:spcBef>
                <a:spcPct val="0"/>
              </a:spcBef>
              <a:buNone/>
            </a:pPr>
            <a:endParaRPr lang="tr-TR" sz="2400" dirty="0">
              <a:solidFill>
                <a:schemeClr val="bg2">
                  <a:lumMod val="25000"/>
                </a:schemeClr>
              </a:solidFill>
            </a:endParaRPr>
          </a:p>
          <a:p>
            <a:pPr marL="0" indent="0" algn="ctr">
              <a:spcBef>
                <a:spcPct val="0"/>
              </a:spcBef>
              <a:buNone/>
            </a:pPr>
            <a:r>
              <a:rPr lang="tr-TR" sz="2400" dirty="0">
                <a:solidFill>
                  <a:schemeClr val="bg2">
                    <a:lumMod val="25000"/>
                  </a:schemeClr>
                </a:solidFill>
              </a:rPr>
              <a:t>                                                            (</a:t>
            </a:r>
            <a:r>
              <a:rPr lang="tr-TR" sz="2400" dirty="0" err="1">
                <a:solidFill>
                  <a:schemeClr val="bg2">
                    <a:lumMod val="25000"/>
                  </a:schemeClr>
                </a:solidFill>
              </a:rPr>
              <a:t>Herman</a:t>
            </a:r>
            <a:r>
              <a:rPr lang="tr-TR" sz="2400" dirty="0">
                <a:solidFill>
                  <a:schemeClr val="bg2">
                    <a:lumMod val="25000"/>
                  </a:schemeClr>
                </a:solidFill>
              </a:rPr>
              <a:t>, 1992)</a:t>
            </a:r>
            <a:endParaRPr lang="tr-TR" sz="24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692696"/>
            <a:ext cx="6589199" cy="1280890"/>
          </a:xfrm>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971600" y="1700808"/>
            <a:ext cx="7562800" cy="3777622"/>
          </a:xfrm>
        </p:spPr>
        <p:txBody>
          <a:bodyPr>
            <a:normAutofit/>
          </a:bodyPr>
          <a:lstStyle/>
          <a:p>
            <a:pPr algn="just"/>
            <a:r>
              <a:rPr lang="tr-TR" sz="2400" dirty="0">
                <a:solidFill>
                  <a:schemeClr val="bg2">
                    <a:lumMod val="25000"/>
                  </a:schemeClr>
                </a:solidFill>
              </a:rPr>
              <a:t>Eğer kadın bu aşağılamaları ve yargılamaları kabullenirse farkında olmadan bir döngüye girer ve kendini değiştirmeye çabalar, daha ‘iyi’ bir kadın olursa eşinin şiddet eylemlerini sona erdireceğini ve böylece ilişkiyi kurtarabileceğine kendini inandırır.</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971601" y="1484784"/>
            <a:ext cx="7562800" cy="4426438"/>
          </a:xfrm>
        </p:spPr>
        <p:txBody>
          <a:bodyPr>
            <a:normAutofit/>
          </a:bodyPr>
          <a:lstStyle/>
          <a:p>
            <a:pPr algn="just"/>
            <a:r>
              <a:rPr lang="tr-TR" sz="2400" dirty="0">
                <a:solidFill>
                  <a:schemeClr val="bg2">
                    <a:lumMod val="25000"/>
                  </a:schemeClr>
                </a:solidFill>
              </a:rPr>
              <a:t>Bir başka sebep de, kadının kendi kendini terbiye etme eğilimidir. </a:t>
            </a:r>
          </a:p>
          <a:p>
            <a:pPr algn="just"/>
            <a:r>
              <a:rPr lang="tr-TR" sz="2400" dirty="0">
                <a:solidFill>
                  <a:schemeClr val="bg2">
                    <a:lumMod val="25000"/>
                  </a:schemeClr>
                </a:solidFill>
              </a:rPr>
              <a:t>Kadının kendi kendini terbiye etmeye çalışmasına bir neden de toplumsal olarak kadının ona şiddet gösteren eşine karşı nefret ve öfke duymasının hoş görülmemesidir.</a:t>
            </a:r>
          </a:p>
          <a:p>
            <a:pPr algn="just"/>
            <a:r>
              <a:rPr lang="tr-TR" sz="2400" dirty="0">
                <a:solidFill>
                  <a:schemeClr val="bg2">
                    <a:lumMod val="25000"/>
                  </a:schemeClr>
                </a:solidFill>
              </a:rPr>
              <a:t> Kadın bilinçli olmadan yaşadığı duyumsama ile engelleyemediği öfke ve nefret duygularından dolayı bu cezayı hak ettiğini düşünür.</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971600" y="1484784"/>
            <a:ext cx="7704855" cy="4426438"/>
          </a:xfrm>
        </p:spPr>
        <p:txBody>
          <a:bodyPr>
            <a:normAutofit/>
          </a:bodyPr>
          <a:lstStyle/>
          <a:p>
            <a:pPr algn="just"/>
            <a:r>
              <a:rPr lang="tr-TR" sz="2400" dirty="0">
                <a:solidFill>
                  <a:schemeClr val="bg2">
                    <a:lumMod val="25000"/>
                  </a:schemeClr>
                </a:solidFill>
              </a:rPr>
              <a:t>Kadınların suçluluk duygusu geliştirmeleri daha önce şiddete uğrayıp uğramadıkları örneğin çocukluklarında şiddet altında </a:t>
            </a:r>
            <a:r>
              <a:rPr lang="tr-TR" sz="2400" dirty="0" err="1">
                <a:solidFill>
                  <a:schemeClr val="bg2">
                    <a:lumMod val="25000"/>
                  </a:schemeClr>
                </a:solidFill>
              </a:rPr>
              <a:t>ızdırap</a:t>
            </a:r>
            <a:r>
              <a:rPr lang="tr-TR" sz="2400" dirty="0">
                <a:solidFill>
                  <a:schemeClr val="bg2">
                    <a:lumMod val="25000"/>
                  </a:schemeClr>
                </a:solidFill>
              </a:rPr>
              <a:t> çekip çekmediklerine de bağlıdır. </a:t>
            </a:r>
          </a:p>
          <a:p>
            <a:pPr algn="just"/>
            <a:endParaRPr lang="tr-TR" sz="2400" dirty="0">
              <a:solidFill>
                <a:schemeClr val="bg2">
                  <a:lumMod val="25000"/>
                </a:schemeClr>
              </a:solidFill>
            </a:endParaRPr>
          </a:p>
          <a:p>
            <a:pPr algn="just"/>
            <a:r>
              <a:rPr lang="tr-TR" sz="2400" dirty="0">
                <a:solidFill>
                  <a:schemeClr val="bg2">
                    <a:lumMod val="25000"/>
                  </a:schemeClr>
                </a:solidFill>
              </a:rPr>
              <a:t>Çocukluklarında karşılaştıkları suçlamalar ve aşağılamalar da kadınların daha sonraki ilişkilerinde suçluluk duygusu geliştirmesinde büyük rol oynar. </a:t>
            </a:r>
          </a:p>
          <a:p>
            <a:pPr marL="0" indent="0" algn="just">
              <a:buNone/>
            </a:pPr>
            <a:endParaRPr lang="tr-T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827584" y="1700808"/>
            <a:ext cx="7848871" cy="3777622"/>
          </a:xfrm>
        </p:spPr>
        <p:txBody>
          <a:bodyPr>
            <a:normAutofit/>
          </a:bodyPr>
          <a:lstStyle/>
          <a:p>
            <a:pPr algn="just"/>
            <a:r>
              <a:rPr lang="tr-TR" sz="2400" dirty="0">
                <a:solidFill>
                  <a:schemeClr val="bg2">
                    <a:lumMod val="25000"/>
                  </a:schemeClr>
                </a:solidFill>
              </a:rPr>
              <a:t>Kadına eşi tarafından yönlendirilen suçlamaların sosyal çevre tarafından desteklenip desteklenmediği de kadının kendini suçlu hissetmesi konusunda önemli bir rol oynar</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906420" y="1905000"/>
            <a:ext cx="7632848" cy="3777622"/>
          </a:xfrm>
        </p:spPr>
        <p:txBody>
          <a:bodyPr>
            <a:normAutofit/>
          </a:bodyPr>
          <a:lstStyle/>
          <a:p>
            <a:pPr algn="just"/>
            <a:r>
              <a:rPr lang="tr-TR" sz="2400" dirty="0">
                <a:solidFill>
                  <a:schemeClr val="bg2">
                    <a:lumMod val="25000"/>
                  </a:schemeClr>
                </a:solidFill>
              </a:rPr>
              <a:t>Görüşmelerinde mağdurun duygularıyla başa çıkabilmesi konusunda yapılabilecek çalışmalar.</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620688"/>
            <a:ext cx="6589199" cy="1280890"/>
          </a:xfrm>
        </p:spPr>
        <p:txBody>
          <a:bodyPr>
            <a:normAutofit/>
          </a:bodyPr>
          <a:lstStyle/>
          <a:p>
            <a:pPr algn="just"/>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971600" y="1772816"/>
            <a:ext cx="7632848" cy="3777622"/>
          </a:xfrm>
        </p:spPr>
        <p:txBody>
          <a:bodyPr/>
          <a:lstStyle/>
          <a:p>
            <a:pPr algn="just"/>
            <a:r>
              <a:rPr lang="tr-TR" sz="2400" dirty="0">
                <a:solidFill>
                  <a:schemeClr val="bg2">
                    <a:lumMod val="25000"/>
                  </a:schemeClr>
                </a:solidFill>
              </a:rPr>
              <a:t>Çare arayan kadını suçluluk duygularının ağırlığından kurtarabilmek için, eşinin ona karşı kullandığı şiddetin asla haklı bir gerekçesi olamayacağını, şiddet öncesinde eşiyle kavga etmiş olsa bile hiçbir nedenin şiddeti haklı kılmayacağını bilmesini sağlamak gerekir</a:t>
            </a:r>
            <a:r>
              <a:rPr lang="tr-TR" dirty="0">
                <a:solidFill>
                  <a:schemeClr val="bg2">
                    <a:lumMod val="25000"/>
                  </a:schemeClr>
                </a:solidFill>
              </a:rPr>
              <a: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1043608" y="1772816"/>
            <a:ext cx="7418784" cy="3777622"/>
          </a:xfrm>
        </p:spPr>
        <p:txBody>
          <a:bodyPr>
            <a:normAutofit/>
          </a:bodyPr>
          <a:lstStyle/>
          <a:p>
            <a:pPr algn="just"/>
            <a:r>
              <a:rPr lang="tr-TR" sz="2400" dirty="0">
                <a:solidFill>
                  <a:schemeClr val="bg2">
                    <a:lumMod val="25000"/>
                  </a:schemeClr>
                </a:solidFill>
              </a:rPr>
              <a:t>Danışma görüşmelerinde danışman şiddete uğrayan kadının sürekli kendisini suçlamasına karşı tepki göstermeye eğilimli olabilir. </a:t>
            </a:r>
          </a:p>
          <a:p>
            <a:pPr algn="just"/>
            <a:r>
              <a:rPr lang="tr-TR" sz="2400" dirty="0">
                <a:solidFill>
                  <a:schemeClr val="bg2">
                    <a:lumMod val="25000"/>
                  </a:schemeClr>
                </a:solidFill>
              </a:rPr>
              <a:t>Bu tepkiler ve duygular anlaşılabilir. Önemli olan danışmanın aşağıda sıralananlara dikkat etmesidir: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92696"/>
            <a:ext cx="6589199" cy="1280890"/>
          </a:xfrm>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1043608" y="1700808"/>
            <a:ext cx="7416824" cy="4354430"/>
          </a:xfrm>
        </p:spPr>
        <p:txBody>
          <a:bodyPr>
            <a:noAutofit/>
          </a:bodyPr>
          <a:lstStyle/>
          <a:p>
            <a:pPr algn="just"/>
            <a:r>
              <a:rPr lang="tr-TR" sz="2400" dirty="0">
                <a:solidFill>
                  <a:schemeClr val="bg2">
                    <a:lumMod val="25000"/>
                  </a:schemeClr>
                </a:solidFill>
              </a:rPr>
              <a:t>Danışma görüşmelerinde danışanın kendi kendini suçlamasıyla kışkırtılmaması </a:t>
            </a:r>
          </a:p>
          <a:p>
            <a:pPr algn="just"/>
            <a:r>
              <a:rPr lang="tr-TR" sz="2400" dirty="0">
                <a:solidFill>
                  <a:schemeClr val="bg2">
                    <a:lumMod val="25000"/>
                  </a:schemeClr>
                </a:solidFill>
              </a:rPr>
              <a:t>Şiddete uğrayan kadını kendi kendini suçlamaktan basitçe vazgeçirmeye çalışmak, kadında ciddiye alınmadığı hissini uyandırabilir </a:t>
            </a:r>
          </a:p>
          <a:p>
            <a:pPr algn="just"/>
            <a:r>
              <a:rPr lang="tr-TR" sz="2400" dirty="0">
                <a:solidFill>
                  <a:schemeClr val="bg2">
                    <a:lumMod val="25000"/>
                  </a:schemeClr>
                </a:solidFill>
              </a:rPr>
              <a:t> Kadının bu tavrını ayıplamak, kınamak ve onaylamamak kadındaki suçluluk duygularını ve kendi kendini (cezalandırarak) terbiye etme eğilimini arttırabilir.</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a:solidFill>
                  <a:schemeClr val="bg2">
                    <a:lumMod val="25000"/>
                  </a:schemeClr>
                </a:solidFill>
              </a:rPr>
              <a:t>Suçluluk Duygusunu Yenme</a:t>
            </a:r>
            <a:endParaRPr lang="tr-TR" sz="3200" b="1" dirty="0"/>
          </a:p>
        </p:txBody>
      </p:sp>
      <p:sp>
        <p:nvSpPr>
          <p:cNvPr id="3" name="2 İçerik Yer Tutucusu"/>
          <p:cNvSpPr>
            <a:spLocks noGrp="1"/>
          </p:cNvSpPr>
          <p:nvPr>
            <p:ph idx="1"/>
          </p:nvPr>
        </p:nvSpPr>
        <p:spPr>
          <a:xfrm>
            <a:off x="899592" y="1894452"/>
            <a:ext cx="7634808" cy="3777622"/>
          </a:xfrm>
        </p:spPr>
        <p:txBody>
          <a:bodyPr>
            <a:normAutofit/>
          </a:bodyPr>
          <a:lstStyle/>
          <a:p>
            <a:pPr algn="just"/>
            <a:r>
              <a:rPr lang="tr-TR" sz="2400" dirty="0">
                <a:solidFill>
                  <a:schemeClr val="bg2">
                    <a:lumMod val="25000"/>
                  </a:schemeClr>
                </a:solidFill>
              </a:rPr>
              <a:t>Bunun yerine kadına amaca uygun sorular yönelterek ve görüş bildirerek bu kendi kendini terbiye etme durumunun sebeplerini anlamayı ve kendiliğinden şiddetin sorumluluğunun yalnızca şiddetti uygulayana ait olduğunu belirlemeyi mümkün kılmak gerekir.</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19672" y="692696"/>
            <a:ext cx="6805223" cy="1280890"/>
          </a:xfrm>
        </p:spPr>
        <p:txBody>
          <a:bodyPr>
            <a:normAutofit/>
          </a:bodyPr>
          <a:lstStyle/>
          <a:p>
            <a:pPr algn="ctr"/>
            <a:r>
              <a:rPr lang="tr-TR" sz="3200" b="1" dirty="0">
                <a:solidFill>
                  <a:schemeClr val="bg2">
                    <a:lumMod val="25000"/>
                  </a:schemeClr>
                </a:solidFill>
              </a:rPr>
              <a:t>Hayat ve Aile Öyküsünü Dinleme</a:t>
            </a:r>
          </a:p>
        </p:txBody>
      </p:sp>
      <p:sp>
        <p:nvSpPr>
          <p:cNvPr id="3" name="2 İçerik Yer Tutucusu"/>
          <p:cNvSpPr>
            <a:spLocks noGrp="1"/>
          </p:cNvSpPr>
          <p:nvPr>
            <p:ph idx="1"/>
          </p:nvPr>
        </p:nvSpPr>
        <p:spPr>
          <a:xfrm>
            <a:off x="1115617" y="1916832"/>
            <a:ext cx="7418784" cy="3777622"/>
          </a:xfrm>
        </p:spPr>
        <p:txBody>
          <a:bodyPr>
            <a:normAutofit/>
          </a:bodyPr>
          <a:lstStyle/>
          <a:p>
            <a:pPr algn="just"/>
            <a:r>
              <a:rPr lang="tr-TR" sz="2400" dirty="0">
                <a:solidFill>
                  <a:schemeClr val="bg2">
                    <a:lumMod val="25000"/>
                  </a:schemeClr>
                </a:solidFill>
              </a:rPr>
              <a:t>Danışma görüşmelerinde çare arayan kadının aile öyküsüne değinmek yararlı olabilir. </a:t>
            </a:r>
          </a:p>
          <a:p>
            <a:pPr algn="just"/>
            <a:r>
              <a:rPr lang="tr-TR" sz="2400" dirty="0">
                <a:solidFill>
                  <a:schemeClr val="bg2">
                    <a:lumMod val="25000"/>
                  </a:schemeClr>
                </a:solidFill>
              </a:rPr>
              <a:t>Bu kadının geçmişindeki şiddet deneyimleri ile ilgili bilgi sahibi olmayı sağlar; </a:t>
            </a:r>
          </a:p>
          <a:p>
            <a:pPr algn="just"/>
            <a:r>
              <a:rPr lang="tr-TR" sz="2400" dirty="0">
                <a:solidFill>
                  <a:schemeClr val="bg2">
                    <a:lumMod val="25000"/>
                  </a:schemeClr>
                </a:solidFill>
              </a:rPr>
              <a:t>örneğin asıl ailesi ile ya da diğer erkeklerle olan ilişkilerinde şiddet yaşamış mı?</a:t>
            </a: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842</TotalTime>
  <Words>5704</Words>
  <Application>Microsoft Office PowerPoint</Application>
  <PresentationFormat>Ekran Gösterisi (4:3)</PresentationFormat>
  <Paragraphs>526</Paragraphs>
  <Slides>138</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138</vt:i4>
      </vt:variant>
    </vt:vector>
  </HeadingPairs>
  <TitlesOfParts>
    <vt:vector size="144" baseType="lpstr">
      <vt:lpstr>Arial</vt:lpstr>
      <vt:lpstr>Calibri</vt:lpstr>
      <vt:lpstr>Century Gothic</vt:lpstr>
      <vt:lpstr>Garamond</vt:lpstr>
      <vt:lpstr>Wingdings 3</vt:lpstr>
      <vt:lpstr>Duman</vt:lpstr>
      <vt:lpstr>PowerPoint Sunusu</vt:lpstr>
      <vt:lpstr>PowerPoint Sunusu</vt:lpstr>
      <vt:lpstr>MAĞDURLARLA İLETİŞİM, DANIŞMANLIK VE KRİZ YÖNETİMİ</vt:lpstr>
      <vt:lpstr>Şiddetin Etkileri</vt:lpstr>
      <vt:lpstr>Şiddettin Etkileri</vt:lpstr>
      <vt:lpstr>Şiddettin Etkileri</vt:lpstr>
      <vt:lpstr>Şiddettin Etkileri</vt:lpstr>
      <vt:lpstr>Şiddettin Etkileri</vt:lpstr>
      <vt:lpstr>Şiddettin Etkileri</vt:lpstr>
      <vt:lpstr>PowerPoint Sunusu</vt:lpstr>
      <vt:lpstr>Saldırganla Özdeşleşme  (Stockholm Sendromu)</vt:lpstr>
      <vt:lpstr> </vt:lpstr>
      <vt:lpstr>PowerPoint Sunusu</vt:lpstr>
      <vt:lpstr>PowerPoint Sunusu</vt:lpstr>
      <vt:lpstr>PowerPoint Sunusu</vt:lpstr>
      <vt:lpstr>Şiddet İçeren İlişkiyi Bitirememe</vt:lpstr>
      <vt:lpstr>Şiddet İçeren İlişkiyi Bitirememe</vt:lpstr>
      <vt:lpstr>Şiddet İçeren İlişkiyi Bitirememe</vt:lpstr>
      <vt:lpstr>Şiddet İçeren İlişkiyi Bitirememe</vt:lpstr>
      <vt:lpstr>Şiddet İçeren İlişkiyi Bitirememe</vt:lpstr>
      <vt:lpstr>Şiddet Mağdurlarına Danışmanlık</vt:lpstr>
      <vt:lpstr>Danışmanlık Türleri</vt:lpstr>
      <vt:lpstr>Danışmanlık Çalışmalarında Uyulması Gereken İlkeler</vt:lpstr>
      <vt:lpstr>Taraflılık</vt:lpstr>
      <vt:lpstr>Bağımsızlık</vt:lpstr>
      <vt:lpstr>Gizlilik</vt:lpstr>
      <vt:lpstr>Gizlilik</vt:lpstr>
      <vt:lpstr>Kendi kaderini kendisi belirleme</vt:lpstr>
      <vt:lpstr>Kendi kaderini kendisi belirleme</vt:lpstr>
      <vt:lpstr>Ayrımcı olmayan destek</vt:lpstr>
      <vt:lpstr>Danışmanlık Süreci</vt:lpstr>
      <vt:lpstr>Danışmanlık Süreci</vt:lpstr>
      <vt:lpstr>Danışmanlık Süreci</vt:lpstr>
      <vt:lpstr>Danışmanlık Süreci</vt:lpstr>
      <vt:lpstr>Danışmanlık Süreci</vt:lpstr>
      <vt:lpstr>Danışmanlık Süreci</vt:lpstr>
      <vt:lpstr>Danışmanlık Süreci</vt:lpstr>
      <vt:lpstr>Danışmanlık Süreci</vt:lpstr>
      <vt:lpstr>Danışmanlık Süreci</vt:lpstr>
      <vt:lpstr>Danışmanlık Süreci</vt:lpstr>
      <vt:lpstr>Adım Adım Danışmanlık</vt:lpstr>
      <vt:lpstr>Adım Adım Danışmanlık</vt:lpstr>
      <vt:lpstr>Adım Adım Danışmanlık</vt:lpstr>
      <vt:lpstr>İkinci adım (Olay + Kadınla ilişki kurma)</vt:lpstr>
      <vt:lpstr>İkinci adım (Olay + Kadınla ilişki kurma)</vt:lpstr>
      <vt:lpstr>Üçüncü adım (Problemi anlama)</vt:lpstr>
      <vt:lpstr>Dördüncü adım (Karar alma)</vt:lpstr>
      <vt:lpstr>Dördüncü adım (Karar alma)</vt:lpstr>
      <vt:lpstr>Dördüncü adım (Karar alma)</vt:lpstr>
      <vt:lpstr>Beşinci adım (Sonuç)</vt:lpstr>
      <vt:lpstr>Danışma görüşmelerinde göz önünde bulundurulması gereken önemli noktalar</vt:lpstr>
      <vt:lpstr>Danışma görüşmelerinde göz önünde bulundurulması gereken önemli noktalar</vt:lpstr>
      <vt:lpstr>Danışma görüşmelerinde göz önünde bulundurulması gereken önemli noktalar</vt:lpstr>
      <vt:lpstr>Danışma görüşmelerinde göz önünde bulundurulması gereken önemli noktalar</vt:lpstr>
      <vt:lpstr>Bir Danışmanın Asla Yapmaması Gerekenler</vt:lpstr>
      <vt:lpstr>Danışma görüşmelerinde göz önünde bulundurulması gereken önemli noktalar</vt:lpstr>
      <vt:lpstr>Danışma görüşmelerinde göz önünde bulundurulması gereken önemli noktalar</vt:lpstr>
      <vt:lpstr>Bireysel danışmanlık ve güçlenme</vt:lpstr>
      <vt:lpstr>Bireysel danışmanlık ve güçlenme</vt:lpstr>
      <vt:lpstr>Bireysel Danışmanlık ve Güçlenme</vt:lpstr>
      <vt:lpstr>Bireysel Danışmanlık ve Güçlenme</vt:lpstr>
      <vt:lpstr>Bireysel Danışmanlık ve Güçlenme</vt:lpstr>
      <vt:lpstr>Psikolojik Destek</vt:lpstr>
      <vt:lpstr>Psikolojik Destek</vt:lpstr>
      <vt:lpstr>Psikolojik Destek</vt:lpstr>
      <vt:lpstr>Psikolojik Destek</vt:lpstr>
      <vt:lpstr>Psikolojik Destek</vt:lpstr>
      <vt:lpstr>Psikolojik Destek</vt:lpstr>
      <vt:lpstr>Çelişki/Ayrılık İsteği</vt:lpstr>
      <vt:lpstr>Çelişki/Ayrılık İsteği</vt:lpstr>
      <vt:lpstr>Çelişki/Ayrılık İsteği</vt:lpstr>
      <vt:lpstr>Çelişki/Ayrılık İsteği</vt:lpstr>
      <vt:lpstr>Çelişki/Ayrılık İsteği</vt:lpstr>
      <vt:lpstr>Çelişki/Ayrılık İsteği</vt:lpstr>
      <vt:lpstr>Çelişki/Ayrılık İsteği</vt:lpstr>
      <vt:lpstr>Çelişki/Ayrılık İsteği</vt:lpstr>
      <vt:lpstr>Çelişki /Ayrılık İsteği</vt:lpstr>
      <vt:lpstr>Çelişki/Ayrılık İsteği</vt:lpstr>
      <vt:lpstr>Çelişki/Ayrılık İsteği</vt:lpstr>
      <vt:lpstr>Çelişki/Ayrılık isteği</vt:lpstr>
      <vt:lpstr>Çelişki/Ayrılık İsteği</vt:lpstr>
      <vt:lpstr>Çelişki/Ayrılık İsteği</vt:lpstr>
      <vt:lpstr>Şiddet Gösteren Kişi İle İlgili Değerlendirmeler</vt:lpstr>
      <vt:lpstr>Korkularını İfade Edebilmesini Sağlama</vt:lpstr>
      <vt:lpstr>Korkularını İfade Edebilmesini Sağlama</vt:lpstr>
      <vt:lpstr>Korkularını İfade Edebilmesini Sağlama</vt:lpstr>
      <vt:lpstr>Korkularını İfade Edebilmesini Sağlama</vt:lpstr>
      <vt:lpstr>Suçluluk Duygusunu Yenme</vt:lpstr>
      <vt:lpstr>Suçluluk Duygusunu Yenme</vt:lpstr>
      <vt:lpstr>Suçluluk Duygusunu Yenme</vt:lpstr>
      <vt:lpstr>Suçluluk Duygusunu Yenme</vt:lpstr>
      <vt:lpstr>Suçluluk Duygusunu Yenme</vt:lpstr>
      <vt:lpstr>Suçluluk Duygusunu Yenme</vt:lpstr>
      <vt:lpstr>Suçluluk Duygusunu Yenme</vt:lpstr>
      <vt:lpstr>Suçluluk Duygusunu Yenme</vt:lpstr>
      <vt:lpstr>Suçluluk Duygusunu Yenme</vt:lpstr>
      <vt:lpstr>Suçluluk Duygusunu Yenme</vt:lpstr>
      <vt:lpstr>Suçluluk Duygusunu Yenme</vt:lpstr>
      <vt:lpstr>Hayat ve Aile Öyküsünü Dinleme</vt:lpstr>
      <vt:lpstr>Hayat ve Aile Öyküsünü Dinleme</vt:lpstr>
      <vt:lpstr>Hayat ve Aile Öyküsünü Dinleme</vt:lpstr>
      <vt:lpstr>Hayat ve Aile Öyküsünü Dinleme</vt:lpstr>
      <vt:lpstr>Öz Kaynaklarını Ortaya Çıkarabilmesini Sağlama</vt:lpstr>
      <vt:lpstr>Öz Kaynaklarını Ortaya Çıkarabilmesini Sağlama</vt:lpstr>
      <vt:lpstr>Öz Kaynaklarını Ortaya Çıkarabilmesini Sağlama</vt:lpstr>
      <vt:lpstr>Öz Kaynaklarını Ortaya Çıkarabilmesini Sağlama</vt:lpstr>
      <vt:lpstr>Öz Kaynaklarını Ortaya Çıkarabilmesini Sağlama</vt:lpstr>
      <vt:lpstr>Öz Kaynaklarını Ortaya Çıkarabilmesini Sağlama</vt:lpstr>
      <vt:lpstr>Kendine Verdiği Değeri Artırma</vt:lpstr>
      <vt:lpstr>Kendine Verdiği Değeri Artırma</vt:lpstr>
      <vt:lpstr>Kendine Verdiği Değeri Artırma</vt:lpstr>
      <vt:lpstr>Kendine Verdiği Değeri Artırma</vt:lpstr>
      <vt:lpstr>Satır Aralarını Okuyabilmesini Sağlamak</vt:lpstr>
      <vt:lpstr>Risk Analizi Yapma</vt:lpstr>
      <vt:lpstr>Risk Analizi Yapma</vt:lpstr>
      <vt:lpstr>Risk Analizi Yapma</vt:lpstr>
      <vt:lpstr>Soru Listesi</vt:lpstr>
      <vt:lpstr>Soru Listesi</vt:lpstr>
      <vt:lpstr>Soru Listesi</vt:lpstr>
      <vt:lpstr>Soru Listesi</vt:lpstr>
      <vt:lpstr>Soru Listesi</vt:lpstr>
      <vt:lpstr>Soru Listesi</vt:lpstr>
      <vt:lpstr>Soru Listesi</vt:lpstr>
      <vt:lpstr>Kriz Yönetimi</vt:lpstr>
      <vt:lpstr>Krizin Tanımı</vt:lpstr>
      <vt:lpstr>Krizin Tanımı</vt:lpstr>
      <vt:lpstr>Krize Müdahale</vt:lpstr>
      <vt:lpstr>Krize Müdahale</vt:lpstr>
      <vt:lpstr>Şiddet  Mağduru Çocuklar </vt:lpstr>
      <vt:lpstr>Şiddet  Mağduru Çocuklar </vt:lpstr>
      <vt:lpstr>Şiddet  Mağduru Çocuklar </vt:lpstr>
      <vt:lpstr>Şiddet  Mağduru Çocuklar </vt:lpstr>
      <vt:lpstr>Şiddet  Mağduru Çocuklar </vt:lpstr>
      <vt:lpstr>Şiddet  Mağduru Çocuklar </vt:lpstr>
      <vt:lpstr>Şiddet  Mağduru Çocuklar </vt:lpstr>
      <vt:lpstr>Şiddet  Mağduru Çocuklar </vt:lpstr>
      <vt:lpstr>Şiddet  Mağduru Çocuklar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kapadokyakadindayanisma dernegi</cp:lastModifiedBy>
  <cp:revision>444</cp:revision>
  <dcterms:created xsi:type="dcterms:W3CDTF">2020-09-22T18:22:24Z</dcterms:created>
  <dcterms:modified xsi:type="dcterms:W3CDTF">2021-07-28T11:33:13Z</dcterms:modified>
</cp:coreProperties>
</file>